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561" r:id="rId2"/>
    <p:sldId id="2589" r:id="rId3"/>
    <p:sldId id="2562" r:id="rId4"/>
    <p:sldId id="2588" r:id="rId5"/>
    <p:sldId id="2563" r:id="rId6"/>
    <p:sldId id="2564" r:id="rId7"/>
    <p:sldId id="2565" r:id="rId8"/>
    <p:sldId id="2566" r:id="rId9"/>
    <p:sldId id="2567" r:id="rId10"/>
    <p:sldId id="2568" r:id="rId11"/>
    <p:sldId id="2569" r:id="rId12"/>
    <p:sldId id="2570" r:id="rId13"/>
    <p:sldId id="2571" r:id="rId14"/>
    <p:sldId id="2572" r:id="rId15"/>
    <p:sldId id="2573" r:id="rId16"/>
    <p:sldId id="2574" r:id="rId17"/>
    <p:sldId id="2575" r:id="rId18"/>
    <p:sldId id="2576" r:id="rId19"/>
    <p:sldId id="2577" r:id="rId20"/>
    <p:sldId id="2578" r:id="rId21"/>
    <p:sldId id="2579" r:id="rId22"/>
    <p:sldId id="2580" r:id="rId23"/>
    <p:sldId id="2581" r:id="rId24"/>
    <p:sldId id="2582" r:id="rId25"/>
    <p:sldId id="2583" r:id="rId26"/>
    <p:sldId id="2584" r:id="rId27"/>
    <p:sldId id="2585" r:id="rId28"/>
    <p:sldId id="2586" r:id="rId29"/>
    <p:sldId id="25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ta Science &amp; Machine Learning Training Program Outline" id="{98BD3EB6-8D29-43A7-8EDC-B0D645C7C7E5}">
          <p14:sldIdLst>
            <p14:sldId id="2561"/>
            <p14:sldId id="2589"/>
            <p14:sldId id="2562"/>
            <p14:sldId id="2588"/>
          </p14:sldIdLst>
        </p14:section>
        <p14:section name="Introduction to AI, Machine Learning, and Emerging Tools" id="{F37FF04F-988A-404C-B6FC-21F919F980FE}">
          <p14:sldIdLst>
            <p14:sldId id="2563"/>
            <p14:sldId id="2564"/>
            <p14:sldId id="2565"/>
            <p14:sldId id="2566"/>
            <p14:sldId id="2567"/>
            <p14:sldId id="2568"/>
          </p14:sldIdLst>
        </p14:section>
        <p14:section name="Python Fundamentals for Data Science" id="{35F0FC85-8DDF-4F9F-BB02-260C8C5E227A}">
          <p14:sldIdLst>
            <p14:sldId id="2569"/>
            <p14:sldId id="2570"/>
            <p14:sldId id="2571"/>
            <p14:sldId id="2572"/>
          </p14:sldIdLst>
        </p14:section>
        <p14:section name="Building Web Applications with Flask" id="{91AD46D6-237E-4FDD-9017-B178E038BF51}">
          <p14:sldIdLst>
            <p14:sldId id="2573"/>
            <p14:sldId id="2574"/>
            <p14:sldId id="2575"/>
            <p14:sldId id="2576"/>
            <p14:sldId id="2577"/>
          </p14:sldIdLst>
        </p14:section>
        <p14:section name="Machine Learning Models" id="{BA641F6C-1306-4304-96BC-7B42E19A5CF5}">
          <p14:sldIdLst>
            <p14:sldId id="2578"/>
            <p14:sldId id="2579"/>
            <p14:sldId id="2580"/>
            <p14:sldId id="2581"/>
            <p14:sldId id="2582"/>
          </p14:sldIdLst>
        </p14:section>
        <p14:section name="Integration, Industry Use Cases, and Wrap-Up" id="{B9432C1C-DC74-423E-9FB5-15124320EEF6}">
          <p14:sldIdLst>
            <p14:sldId id="2583"/>
            <p14:sldId id="2584"/>
            <p14:sldId id="2585"/>
            <p14:sldId id="2586"/>
          </p14:sldIdLst>
        </p14:section>
        <p14:section name="Conclusion" id="{61E45D00-8E59-43DB-BC05-140FD6BCA23A}">
          <p14:sldIdLst>
            <p14:sldId id="25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F37701-969E-5070-3DF3-301123666A31}" v="60" dt="2025-09-12T05:53:31.0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6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E9DD4F-813B-4B9A-9BC3-30446E5A4E85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4ABFE86-4B36-4349-BB41-8C5D1D05CA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Predictive Maintenance</a:t>
          </a:r>
        </a:p>
      </dgm:t>
    </dgm:pt>
    <dgm:pt modelId="{489A10E1-B2F4-484D-B5A2-6DB2F5213BA6}" type="parTrans" cxnId="{AF5D319C-BB94-4EBD-AE61-D13A48D7F1D6}">
      <dgm:prSet/>
      <dgm:spPr/>
      <dgm:t>
        <a:bodyPr/>
        <a:lstStyle/>
        <a:p>
          <a:endParaRPr lang="en-US"/>
        </a:p>
      </dgm:t>
    </dgm:pt>
    <dgm:pt modelId="{09BA3054-1455-4A4B-9976-ACDEEC15AA6D}" type="sibTrans" cxnId="{AF5D319C-BB94-4EBD-AE61-D13A48D7F1D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8EB56195-ADD7-448C-8F35-0E88289C0C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Predictive maintenance helps monitor drilling rigs to prevent unexpected failures and reduce downtime.</a:t>
          </a:r>
        </a:p>
      </dgm:t>
    </dgm:pt>
    <dgm:pt modelId="{834AC721-0DB4-41EA-A092-E791D215F4EB}" type="parTrans" cxnId="{C8AB3820-147B-4C8B-B5F0-7A839D4098B4}">
      <dgm:prSet/>
      <dgm:spPr/>
      <dgm:t>
        <a:bodyPr/>
        <a:lstStyle/>
        <a:p>
          <a:endParaRPr lang="en-US"/>
        </a:p>
      </dgm:t>
    </dgm:pt>
    <dgm:pt modelId="{0FF1240A-B2BE-4BDB-8BEA-8D3156132707}" type="sibTrans" cxnId="{C8AB3820-147B-4C8B-B5F0-7A839D4098B4}">
      <dgm:prSet/>
      <dgm:spPr/>
      <dgm:t>
        <a:bodyPr/>
        <a:lstStyle/>
        <a:p>
          <a:endParaRPr lang="en-US"/>
        </a:p>
      </dgm:t>
    </dgm:pt>
    <dgm:pt modelId="{B04E48FE-3F7F-47E1-8E40-3D603235C45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Anomaly Detection</a:t>
          </a:r>
        </a:p>
      </dgm:t>
    </dgm:pt>
    <dgm:pt modelId="{EAD4D20B-AB42-4244-8261-77FFCF90834D}" type="parTrans" cxnId="{4C3B87CB-0C5B-4E2F-820A-16F0F5732DEF}">
      <dgm:prSet/>
      <dgm:spPr/>
      <dgm:t>
        <a:bodyPr/>
        <a:lstStyle/>
        <a:p>
          <a:endParaRPr lang="en-US"/>
        </a:p>
      </dgm:t>
    </dgm:pt>
    <dgm:pt modelId="{50F92839-6E11-45BA-80E1-C3DC92E8212A}" type="sibTrans" cxnId="{4C3B87CB-0C5B-4E2F-820A-16F0F5732DEF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C3FA8989-6832-4B9E-AD51-E49219966D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Detecting anomalies in refinery operations improves safety and operational efficiency by identifying irregularities early.</a:t>
          </a:r>
        </a:p>
      </dgm:t>
    </dgm:pt>
    <dgm:pt modelId="{48BC96A8-B0D8-4E94-A707-2549B383EA63}" type="parTrans" cxnId="{5A68572F-C765-413B-8AC5-6449B8ECD511}">
      <dgm:prSet/>
      <dgm:spPr/>
      <dgm:t>
        <a:bodyPr/>
        <a:lstStyle/>
        <a:p>
          <a:endParaRPr lang="en-US"/>
        </a:p>
      </dgm:t>
    </dgm:pt>
    <dgm:pt modelId="{A13A11D1-FF81-4481-9A2C-BE67F0AF6408}" type="sibTrans" cxnId="{5A68572F-C765-413B-8AC5-6449B8ECD511}">
      <dgm:prSet/>
      <dgm:spPr/>
      <dgm:t>
        <a:bodyPr/>
        <a:lstStyle/>
        <a:p>
          <a:endParaRPr lang="en-US"/>
        </a:p>
      </dgm:t>
    </dgm:pt>
    <dgm:pt modelId="{56A59383-9F4A-4068-ABB3-6D9857F9E03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Demand Forecasting</a:t>
          </a:r>
        </a:p>
      </dgm:t>
    </dgm:pt>
    <dgm:pt modelId="{5BC7FF1C-E4CF-4C45-A3FA-CAB0911FDF56}" type="parTrans" cxnId="{2F4E6272-35A0-4E08-A719-85F54DE813C6}">
      <dgm:prSet/>
      <dgm:spPr/>
      <dgm:t>
        <a:bodyPr/>
        <a:lstStyle/>
        <a:p>
          <a:endParaRPr lang="en-US"/>
        </a:p>
      </dgm:t>
    </dgm:pt>
    <dgm:pt modelId="{65F1BE89-286F-4D23-9173-8FED4BF88211}" type="sibTrans" cxnId="{2F4E6272-35A0-4E08-A719-85F54DE813C6}">
      <dgm:prSet/>
      <dgm:spPr/>
      <dgm:t>
        <a:bodyPr/>
        <a:lstStyle/>
        <a:p>
          <a:endParaRPr lang="en-US"/>
        </a:p>
      </dgm:t>
    </dgm:pt>
    <dgm:pt modelId="{3D10812E-6CBF-486C-83B7-7A708C3578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Demand forecasting for fuel stations ensures better inventory management and meets consumer needs effectively.</a:t>
          </a:r>
        </a:p>
      </dgm:t>
    </dgm:pt>
    <dgm:pt modelId="{3C9566D5-5A88-4F45-8261-8FBDA79FDE43}" type="parTrans" cxnId="{E7407815-5808-4429-ADD7-14F0203B0173}">
      <dgm:prSet/>
      <dgm:spPr/>
      <dgm:t>
        <a:bodyPr/>
        <a:lstStyle/>
        <a:p>
          <a:endParaRPr lang="en-US"/>
        </a:p>
      </dgm:t>
    </dgm:pt>
    <dgm:pt modelId="{C2FCEC52-F618-4064-B354-957F6DE953B7}" type="sibTrans" cxnId="{E7407815-5808-4429-ADD7-14F0203B0173}">
      <dgm:prSet/>
      <dgm:spPr/>
      <dgm:t>
        <a:bodyPr/>
        <a:lstStyle/>
        <a:p>
          <a:endParaRPr lang="en-US"/>
        </a:p>
      </dgm:t>
    </dgm:pt>
    <dgm:pt modelId="{CC64D028-40FC-4F24-A42B-FB79E2382397}" type="pres">
      <dgm:prSet presAssocID="{3BE9DD4F-813B-4B9A-9BC3-30446E5A4E85}" presName="Root" presStyleCnt="0">
        <dgm:presLayoutVars>
          <dgm:dir/>
          <dgm:resizeHandles val="exact"/>
        </dgm:presLayoutVars>
      </dgm:prSet>
      <dgm:spPr/>
    </dgm:pt>
    <dgm:pt modelId="{83BC8D9A-2C22-48A4-8A9A-842AC1954841}" type="pres">
      <dgm:prSet presAssocID="{C4ABFE86-4B36-4349-BB41-8C5D1D05CAD9}" presName="Composite" presStyleCnt="0"/>
      <dgm:spPr/>
    </dgm:pt>
    <dgm:pt modelId="{FD915638-7E55-42B3-A2BA-4224B5CBFCC2}" type="pres">
      <dgm:prSet presAssocID="{C4ABFE86-4B36-4349-BB41-8C5D1D05CAD9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6" r="1653" b="-2"/>
          <a:stretch/>
        </a:blipFill>
      </dgm:spPr>
      <dgm:extLst>
        <a:ext uri="{E40237B7-FDA0-4F09-8148-C483321AD2D9}">
          <dgm14:cNvPr xmlns:dgm14="http://schemas.microsoft.com/office/drawing/2010/diagram" id="0" name="" descr="Accuracy Robotic Arm"/>
        </a:ext>
      </dgm:extLst>
    </dgm:pt>
    <dgm:pt modelId="{16E8EF96-C5AE-4ED0-BFA8-0229C5A5BF5E}" type="pres">
      <dgm:prSet presAssocID="{C4ABFE86-4B36-4349-BB41-8C5D1D05CAD9}" presName="Subtitle" presStyleLbl="revTx" presStyleIdx="0" presStyleCnt="6">
        <dgm:presLayoutVars>
          <dgm:chMax val="0"/>
          <dgm:bulletEnabled/>
        </dgm:presLayoutVars>
      </dgm:prSet>
      <dgm:spPr/>
    </dgm:pt>
    <dgm:pt modelId="{530B2EAC-92DA-459B-9D86-37D69E502256}" type="pres">
      <dgm:prSet presAssocID="{C4ABFE86-4B36-4349-BB41-8C5D1D05CAD9}" presName="Description" presStyleLbl="revTx" presStyleIdx="1" presStyleCnt="6">
        <dgm:presLayoutVars>
          <dgm:bulletEnabled/>
        </dgm:presLayoutVars>
      </dgm:prSet>
      <dgm:spPr/>
    </dgm:pt>
    <dgm:pt modelId="{AD0C5558-3D19-4B0F-B105-8CA7B8F07215}" type="pres">
      <dgm:prSet presAssocID="{09BA3054-1455-4A4B-9976-ACDEEC15AA6D}" presName="sibTrans" presStyleLbl="sibTrans2D1" presStyleIdx="0" presStyleCnt="0"/>
      <dgm:spPr/>
    </dgm:pt>
    <dgm:pt modelId="{9E7C9FD1-3679-4DE3-9579-CC90249B3357}" type="pres">
      <dgm:prSet presAssocID="{B04E48FE-3F7F-47E1-8E40-3D603235C45E}" presName="Composite" presStyleCnt="0"/>
      <dgm:spPr/>
    </dgm:pt>
    <dgm:pt modelId="{A1BA86C4-CA1A-4579-8EB2-61867944F78E}" type="pres">
      <dgm:prSet presAssocID="{B04E48FE-3F7F-47E1-8E40-3D603235C45E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" r="27896" b="-2"/>
          <a:stretch/>
        </a:blipFill>
      </dgm:spPr>
      <dgm:extLst>
        <a:ext uri="{E40237B7-FDA0-4F09-8148-C483321AD2D9}">
          <dgm14:cNvPr xmlns:dgm14="http://schemas.microsoft.com/office/drawing/2010/diagram" id="0" name="" descr="Natural petrol fired electrical power plant"/>
        </a:ext>
      </dgm:extLst>
    </dgm:pt>
    <dgm:pt modelId="{542E9E62-2FE7-449B-A88E-4016BDF0F2BC}" type="pres">
      <dgm:prSet presAssocID="{B04E48FE-3F7F-47E1-8E40-3D603235C45E}" presName="Subtitle" presStyleLbl="revTx" presStyleIdx="2" presStyleCnt="6">
        <dgm:presLayoutVars>
          <dgm:chMax val="0"/>
          <dgm:bulletEnabled/>
        </dgm:presLayoutVars>
      </dgm:prSet>
      <dgm:spPr/>
    </dgm:pt>
    <dgm:pt modelId="{059EF034-8476-4A69-ACB3-02A3C67C0C87}" type="pres">
      <dgm:prSet presAssocID="{B04E48FE-3F7F-47E1-8E40-3D603235C45E}" presName="Description" presStyleLbl="revTx" presStyleIdx="3" presStyleCnt="6">
        <dgm:presLayoutVars>
          <dgm:bulletEnabled/>
        </dgm:presLayoutVars>
      </dgm:prSet>
      <dgm:spPr/>
    </dgm:pt>
    <dgm:pt modelId="{405B7B61-9D94-411C-84A7-7FC3DE6E37EB}" type="pres">
      <dgm:prSet presAssocID="{50F92839-6E11-45BA-80E1-C3DC92E8212A}" presName="sibTrans" presStyleLbl="sibTrans2D1" presStyleIdx="0" presStyleCnt="0"/>
      <dgm:spPr/>
    </dgm:pt>
    <dgm:pt modelId="{07866700-95BB-4AE5-863D-93D5688C0ACB}" type="pres">
      <dgm:prSet presAssocID="{56A59383-9F4A-4068-ABB3-6D9857F9E034}" presName="Composite" presStyleCnt="0"/>
      <dgm:spPr/>
    </dgm:pt>
    <dgm:pt modelId="{DBFDEBC7-9795-44DA-8ADE-C13EC10AA614}" type="pres">
      <dgm:prSet presAssocID="{56A59383-9F4A-4068-ABB3-6D9857F9E034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12129" b="-3"/>
          <a:stretch/>
        </a:blipFill>
      </dgm:spPr>
      <dgm:extLst>
        <a:ext uri="{E40237B7-FDA0-4F09-8148-C483321AD2D9}">
          <dgm14:cNvPr xmlns:dgm14="http://schemas.microsoft.com/office/drawing/2010/diagram" id="0" name="" descr="Abandoned gas station"/>
        </a:ext>
      </dgm:extLst>
    </dgm:pt>
    <dgm:pt modelId="{6FC6A9D0-E9C1-46CD-9043-832E0BE5CDB0}" type="pres">
      <dgm:prSet presAssocID="{56A59383-9F4A-4068-ABB3-6D9857F9E034}" presName="Subtitle" presStyleLbl="revTx" presStyleIdx="4" presStyleCnt="6">
        <dgm:presLayoutVars>
          <dgm:chMax val="0"/>
          <dgm:bulletEnabled/>
        </dgm:presLayoutVars>
      </dgm:prSet>
      <dgm:spPr/>
    </dgm:pt>
    <dgm:pt modelId="{9C1E0AEB-C25B-4498-BA23-C958444F6E91}" type="pres">
      <dgm:prSet presAssocID="{56A59383-9F4A-4068-ABB3-6D9857F9E034}" presName="Description" presStyleLbl="revTx" presStyleIdx="5" presStyleCnt="6">
        <dgm:presLayoutVars>
          <dgm:bulletEnabled/>
        </dgm:presLayoutVars>
      </dgm:prSet>
      <dgm:spPr/>
    </dgm:pt>
  </dgm:ptLst>
  <dgm:cxnLst>
    <dgm:cxn modelId="{E7407815-5808-4429-ADD7-14F0203B0173}" srcId="{56A59383-9F4A-4068-ABB3-6D9857F9E034}" destId="{3D10812E-6CBF-486C-83B7-7A708C3578B2}" srcOrd="0" destOrd="0" parTransId="{3C9566D5-5A88-4F45-8261-8FBDA79FDE43}" sibTransId="{C2FCEC52-F618-4064-B354-957F6DE953B7}"/>
    <dgm:cxn modelId="{C8AB3820-147B-4C8B-B5F0-7A839D4098B4}" srcId="{C4ABFE86-4B36-4349-BB41-8C5D1D05CAD9}" destId="{8EB56195-ADD7-448C-8F35-0E88289C0C94}" srcOrd="0" destOrd="0" parTransId="{834AC721-0DB4-41EA-A092-E791D215F4EB}" sibTransId="{0FF1240A-B2BE-4BDB-8BEA-8D3156132707}"/>
    <dgm:cxn modelId="{9BBA0B21-5816-44BD-A39D-5DCFA46A657E}" type="presOf" srcId="{C3FA8989-6832-4B9E-AD51-E49219966D8A}" destId="{059EF034-8476-4A69-ACB3-02A3C67C0C87}" srcOrd="0" destOrd="0" presId="urn:microsoft.com/office/officeart/2024/3/layout/verticalVisualTextBlock1"/>
    <dgm:cxn modelId="{5A68572F-C765-413B-8AC5-6449B8ECD511}" srcId="{B04E48FE-3F7F-47E1-8E40-3D603235C45E}" destId="{C3FA8989-6832-4B9E-AD51-E49219966D8A}" srcOrd="0" destOrd="0" parTransId="{48BC96A8-B0D8-4E94-A707-2549B383EA63}" sibTransId="{A13A11D1-FF81-4481-9A2C-BE67F0AF6408}"/>
    <dgm:cxn modelId="{2A858534-DEBE-4AB6-80F6-D1B23FFF5589}" type="presOf" srcId="{3BE9DD4F-813B-4B9A-9BC3-30446E5A4E85}" destId="{CC64D028-40FC-4F24-A42B-FB79E2382397}" srcOrd="0" destOrd="0" presId="urn:microsoft.com/office/officeart/2024/3/layout/verticalVisualTextBlock1"/>
    <dgm:cxn modelId="{2F4E6272-35A0-4E08-A719-85F54DE813C6}" srcId="{3BE9DD4F-813B-4B9A-9BC3-30446E5A4E85}" destId="{56A59383-9F4A-4068-ABB3-6D9857F9E034}" srcOrd="2" destOrd="0" parTransId="{5BC7FF1C-E4CF-4C45-A3FA-CAB0911FDF56}" sibTransId="{65F1BE89-286F-4D23-9173-8FED4BF88211}"/>
    <dgm:cxn modelId="{AF5D319C-BB94-4EBD-AE61-D13A48D7F1D6}" srcId="{3BE9DD4F-813B-4B9A-9BC3-30446E5A4E85}" destId="{C4ABFE86-4B36-4349-BB41-8C5D1D05CAD9}" srcOrd="0" destOrd="0" parTransId="{489A10E1-B2F4-484D-B5A2-6DB2F5213BA6}" sibTransId="{09BA3054-1455-4A4B-9976-ACDEEC15AA6D}"/>
    <dgm:cxn modelId="{DB3281A7-2815-4E0C-A468-354EA3BB21C4}" type="presOf" srcId="{8EB56195-ADD7-448C-8F35-0E88289C0C94}" destId="{530B2EAC-92DA-459B-9D86-37D69E502256}" srcOrd="0" destOrd="0" presId="urn:microsoft.com/office/officeart/2024/3/layout/verticalVisualTextBlock1"/>
    <dgm:cxn modelId="{D28CC4B2-DD94-468A-9138-897701ED0855}" type="presOf" srcId="{56A59383-9F4A-4068-ABB3-6D9857F9E034}" destId="{6FC6A9D0-E9C1-46CD-9043-832E0BE5CDB0}" srcOrd="0" destOrd="0" presId="urn:microsoft.com/office/officeart/2024/3/layout/verticalVisualTextBlock1"/>
    <dgm:cxn modelId="{84D081B7-DB24-4442-A77C-5596EA012C38}" type="presOf" srcId="{09BA3054-1455-4A4B-9976-ACDEEC15AA6D}" destId="{AD0C5558-3D19-4B0F-B105-8CA7B8F07215}" srcOrd="0" destOrd="0" presId="urn:microsoft.com/office/officeart/2024/3/layout/verticalVisualTextBlock1"/>
    <dgm:cxn modelId="{F82D02C1-B12B-4358-B95D-8D8782EF8BF0}" type="presOf" srcId="{C4ABFE86-4B36-4349-BB41-8C5D1D05CAD9}" destId="{16E8EF96-C5AE-4ED0-BFA8-0229C5A5BF5E}" srcOrd="0" destOrd="0" presId="urn:microsoft.com/office/officeart/2024/3/layout/verticalVisualTextBlock1"/>
    <dgm:cxn modelId="{10053FC3-DA51-40CB-8816-DC45C3043A94}" type="presOf" srcId="{50F92839-6E11-45BA-80E1-C3DC92E8212A}" destId="{405B7B61-9D94-411C-84A7-7FC3DE6E37EB}" srcOrd="0" destOrd="0" presId="urn:microsoft.com/office/officeart/2024/3/layout/verticalVisualTextBlock1"/>
    <dgm:cxn modelId="{4C3B87CB-0C5B-4E2F-820A-16F0F5732DEF}" srcId="{3BE9DD4F-813B-4B9A-9BC3-30446E5A4E85}" destId="{B04E48FE-3F7F-47E1-8E40-3D603235C45E}" srcOrd="1" destOrd="0" parTransId="{EAD4D20B-AB42-4244-8261-77FFCF90834D}" sibTransId="{50F92839-6E11-45BA-80E1-C3DC92E8212A}"/>
    <dgm:cxn modelId="{F4B348CD-6955-4E5F-8CD1-B84A08A40C29}" type="presOf" srcId="{3D10812E-6CBF-486C-83B7-7A708C3578B2}" destId="{9C1E0AEB-C25B-4498-BA23-C958444F6E91}" srcOrd="0" destOrd="0" presId="urn:microsoft.com/office/officeart/2024/3/layout/verticalVisualTextBlock1"/>
    <dgm:cxn modelId="{63D64DEF-9882-4D52-8C9E-619AB6D0D8FE}" type="presOf" srcId="{B04E48FE-3F7F-47E1-8E40-3D603235C45E}" destId="{542E9E62-2FE7-449B-A88E-4016BDF0F2BC}" srcOrd="0" destOrd="0" presId="urn:microsoft.com/office/officeart/2024/3/layout/verticalVisualTextBlock1"/>
    <dgm:cxn modelId="{A55AE35C-4D0F-4D5C-851E-147128DACEB2}" type="presParOf" srcId="{CC64D028-40FC-4F24-A42B-FB79E2382397}" destId="{83BC8D9A-2C22-48A4-8A9A-842AC1954841}" srcOrd="0" destOrd="0" presId="urn:microsoft.com/office/officeart/2024/3/layout/verticalVisualTextBlock1"/>
    <dgm:cxn modelId="{1EE51961-58BA-4F6A-A66C-ADAF31DEB026}" type="presParOf" srcId="{83BC8D9A-2C22-48A4-8A9A-842AC1954841}" destId="{FD915638-7E55-42B3-A2BA-4224B5CBFCC2}" srcOrd="0" destOrd="0" presId="urn:microsoft.com/office/officeart/2024/3/layout/verticalVisualTextBlock1"/>
    <dgm:cxn modelId="{C7DFB1F1-66C0-4E51-9163-5243B84F0BD0}" type="presParOf" srcId="{83BC8D9A-2C22-48A4-8A9A-842AC1954841}" destId="{16E8EF96-C5AE-4ED0-BFA8-0229C5A5BF5E}" srcOrd="1" destOrd="0" presId="urn:microsoft.com/office/officeart/2024/3/layout/verticalVisualTextBlock1"/>
    <dgm:cxn modelId="{C1AA7AC3-9A83-46B1-AD99-72FCD85540DD}" type="presParOf" srcId="{83BC8D9A-2C22-48A4-8A9A-842AC1954841}" destId="{530B2EAC-92DA-459B-9D86-37D69E502256}" srcOrd="2" destOrd="0" presId="urn:microsoft.com/office/officeart/2024/3/layout/verticalVisualTextBlock1"/>
    <dgm:cxn modelId="{62B395F1-1C6C-4790-A1E2-7B490144DBFB}" type="presParOf" srcId="{CC64D028-40FC-4F24-A42B-FB79E2382397}" destId="{AD0C5558-3D19-4B0F-B105-8CA7B8F07215}" srcOrd="1" destOrd="0" presId="urn:microsoft.com/office/officeart/2024/3/layout/verticalVisualTextBlock1"/>
    <dgm:cxn modelId="{94004F75-19A1-495D-BA1D-1A65141D72D1}" type="presParOf" srcId="{CC64D028-40FC-4F24-A42B-FB79E2382397}" destId="{9E7C9FD1-3679-4DE3-9579-CC90249B3357}" srcOrd="2" destOrd="0" presId="urn:microsoft.com/office/officeart/2024/3/layout/verticalVisualTextBlock1"/>
    <dgm:cxn modelId="{5EB2D4FD-54CB-4B52-BB61-C4415209225B}" type="presParOf" srcId="{9E7C9FD1-3679-4DE3-9579-CC90249B3357}" destId="{A1BA86C4-CA1A-4579-8EB2-61867944F78E}" srcOrd="0" destOrd="0" presId="urn:microsoft.com/office/officeart/2024/3/layout/verticalVisualTextBlock1"/>
    <dgm:cxn modelId="{3EC7B55D-D1AF-4A95-BE00-D203F0961E9F}" type="presParOf" srcId="{9E7C9FD1-3679-4DE3-9579-CC90249B3357}" destId="{542E9E62-2FE7-449B-A88E-4016BDF0F2BC}" srcOrd="1" destOrd="0" presId="urn:microsoft.com/office/officeart/2024/3/layout/verticalVisualTextBlock1"/>
    <dgm:cxn modelId="{BB12CE27-0B6B-463B-9384-C5C0A4B6891D}" type="presParOf" srcId="{9E7C9FD1-3679-4DE3-9579-CC90249B3357}" destId="{059EF034-8476-4A69-ACB3-02A3C67C0C87}" srcOrd="2" destOrd="0" presId="urn:microsoft.com/office/officeart/2024/3/layout/verticalVisualTextBlock1"/>
    <dgm:cxn modelId="{3F334AA6-7791-49BB-9DA7-8B4BB19DBFA7}" type="presParOf" srcId="{CC64D028-40FC-4F24-A42B-FB79E2382397}" destId="{405B7B61-9D94-411C-84A7-7FC3DE6E37EB}" srcOrd="3" destOrd="0" presId="urn:microsoft.com/office/officeart/2024/3/layout/verticalVisualTextBlock1"/>
    <dgm:cxn modelId="{EB33AA7F-3D83-4494-8E4F-464C54742D1B}" type="presParOf" srcId="{CC64D028-40FC-4F24-A42B-FB79E2382397}" destId="{07866700-95BB-4AE5-863D-93D5688C0ACB}" srcOrd="4" destOrd="0" presId="urn:microsoft.com/office/officeart/2024/3/layout/verticalVisualTextBlock1"/>
    <dgm:cxn modelId="{298AD19E-9CDE-422D-BDAA-92A6EB8A2A59}" type="presParOf" srcId="{07866700-95BB-4AE5-863D-93D5688C0ACB}" destId="{DBFDEBC7-9795-44DA-8ADE-C13EC10AA614}" srcOrd="0" destOrd="0" presId="urn:microsoft.com/office/officeart/2024/3/layout/verticalVisualTextBlock1"/>
    <dgm:cxn modelId="{121D3F8C-BD0F-490B-AE14-6CCC7604DF02}" type="presParOf" srcId="{07866700-95BB-4AE5-863D-93D5688C0ACB}" destId="{6FC6A9D0-E9C1-46CD-9043-832E0BE5CDB0}" srcOrd="1" destOrd="0" presId="urn:microsoft.com/office/officeart/2024/3/layout/verticalVisualTextBlock1"/>
    <dgm:cxn modelId="{D65956DA-D497-4CE0-BE9E-6941784F0DE0}" type="presParOf" srcId="{07866700-95BB-4AE5-863D-93D5688C0ACB}" destId="{9C1E0AEB-C25B-4498-BA23-C958444F6E91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9BC67C-2783-4320-A372-6DF05589E0AB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C6334E-0116-4C69-AB2B-03164D54DD5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Comprehensive Training Overview</a:t>
          </a:r>
        </a:p>
      </dgm:t>
    </dgm:pt>
    <dgm:pt modelId="{8312C8E2-5851-4503-8E02-BAD765D71DA7}" type="parTrans" cxnId="{A66C0116-3A7D-47EA-87E7-2C4529E135EF}">
      <dgm:prSet/>
      <dgm:spPr/>
      <dgm:t>
        <a:bodyPr/>
        <a:lstStyle/>
        <a:p>
          <a:endParaRPr lang="en-US"/>
        </a:p>
      </dgm:t>
    </dgm:pt>
    <dgm:pt modelId="{0177A2C8-152A-400A-9223-698BD14FAE0A}" type="sibTrans" cxnId="{A66C0116-3A7D-47EA-87E7-2C4529E135EF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8A37D10F-02F1-4C6C-994A-DF6802703C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program covers data science, machine learning, Python programming, and web app development comprehensively.</a:t>
          </a:r>
        </a:p>
      </dgm:t>
    </dgm:pt>
    <dgm:pt modelId="{A2E8CDB9-A659-4DB9-8AAC-CD41BC909D63}" type="parTrans" cxnId="{57E7E82B-ED2C-46E0-9974-CFF57A4005A8}">
      <dgm:prSet/>
      <dgm:spPr/>
      <dgm:t>
        <a:bodyPr/>
        <a:lstStyle/>
        <a:p>
          <a:endParaRPr lang="en-US"/>
        </a:p>
      </dgm:t>
    </dgm:pt>
    <dgm:pt modelId="{141A0DFC-0791-416E-8791-CA5ED685B90C}" type="sibTrans" cxnId="{57E7E82B-ED2C-46E0-9974-CFF57A4005A8}">
      <dgm:prSet/>
      <dgm:spPr/>
      <dgm:t>
        <a:bodyPr/>
        <a:lstStyle/>
        <a:p>
          <a:endParaRPr lang="en-US"/>
        </a:p>
      </dgm:t>
    </dgm:pt>
    <dgm:pt modelId="{83D3BDBB-9621-46BB-84C2-DA3B9A056C8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Industry-Specific Applications</a:t>
          </a:r>
        </a:p>
      </dgm:t>
    </dgm:pt>
    <dgm:pt modelId="{BB4A3E26-F4BB-4A5D-9648-D1E30AEC4A56}" type="parTrans" cxnId="{2AEFAC19-CBDB-40BC-ACCF-7DD437D93C62}">
      <dgm:prSet/>
      <dgm:spPr/>
      <dgm:t>
        <a:bodyPr/>
        <a:lstStyle/>
        <a:p>
          <a:endParaRPr lang="en-US"/>
        </a:p>
      </dgm:t>
    </dgm:pt>
    <dgm:pt modelId="{1FD553FB-36EE-4E42-95FA-0AABE110A0EE}" type="sibTrans" cxnId="{2AEFAC19-CBDB-40BC-ACCF-7DD437D93C62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BAB478DC-D613-4234-9066-CC77F858D7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Focus on applying learned skills specifically to the Oil &amp; Gas industry enhances practical relevance.</a:t>
          </a:r>
        </a:p>
      </dgm:t>
    </dgm:pt>
    <dgm:pt modelId="{6F1A8325-C722-41F7-BE48-2FDE7D187037}" type="parTrans" cxnId="{FA9FA74E-25EE-4295-9EF3-652757778DDF}">
      <dgm:prSet/>
      <dgm:spPr/>
      <dgm:t>
        <a:bodyPr/>
        <a:lstStyle/>
        <a:p>
          <a:endParaRPr lang="en-US"/>
        </a:p>
      </dgm:t>
    </dgm:pt>
    <dgm:pt modelId="{F9253EAF-A903-45F1-8F3F-8D61B82188B2}" type="sibTrans" cxnId="{FA9FA74E-25EE-4295-9EF3-652757778DDF}">
      <dgm:prSet/>
      <dgm:spPr/>
      <dgm:t>
        <a:bodyPr/>
        <a:lstStyle/>
        <a:p>
          <a:endParaRPr lang="en-US"/>
        </a:p>
      </dgm:t>
    </dgm:pt>
    <dgm:pt modelId="{359BF171-75B0-43B1-A449-F3B243BC3A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Empowering Future Learning</a:t>
          </a:r>
        </a:p>
      </dgm:t>
    </dgm:pt>
    <dgm:pt modelId="{5EC227E6-DC25-43FE-9653-A93446FD9A77}" type="parTrans" cxnId="{83F9F9EB-1E95-4FB7-BA42-3D7948C6BBE0}">
      <dgm:prSet/>
      <dgm:spPr/>
      <dgm:t>
        <a:bodyPr/>
        <a:lstStyle/>
        <a:p>
          <a:endParaRPr lang="en-US"/>
        </a:p>
      </dgm:t>
    </dgm:pt>
    <dgm:pt modelId="{8E083BD1-33A7-4EF5-99AF-BF68F0518128}" type="sibTrans" cxnId="{83F9F9EB-1E95-4FB7-BA42-3D7948C6BBE0}">
      <dgm:prSet/>
      <dgm:spPr/>
      <dgm:t>
        <a:bodyPr/>
        <a:lstStyle/>
        <a:p>
          <a:endParaRPr lang="en-US"/>
        </a:p>
      </dgm:t>
    </dgm:pt>
    <dgm:pt modelId="{A759785D-E57C-45C9-BC54-6D8610486D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Participants are encouraged to continue learning and apply skills to real-world challenges effectively.</a:t>
          </a:r>
        </a:p>
      </dgm:t>
    </dgm:pt>
    <dgm:pt modelId="{222B47C9-00D8-44D4-92EF-DE128CFFFCE3}" type="parTrans" cxnId="{22842950-8FD0-4D4A-8D22-2AD7EC7065E1}">
      <dgm:prSet/>
      <dgm:spPr/>
      <dgm:t>
        <a:bodyPr/>
        <a:lstStyle/>
        <a:p>
          <a:endParaRPr lang="en-US"/>
        </a:p>
      </dgm:t>
    </dgm:pt>
    <dgm:pt modelId="{59AF5CD7-5FA6-4995-BF33-1A6B0784BA72}" type="sibTrans" cxnId="{22842950-8FD0-4D4A-8D22-2AD7EC7065E1}">
      <dgm:prSet/>
      <dgm:spPr/>
      <dgm:t>
        <a:bodyPr/>
        <a:lstStyle/>
        <a:p>
          <a:endParaRPr lang="en-US"/>
        </a:p>
      </dgm:t>
    </dgm:pt>
    <dgm:pt modelId="{138DC226-DC2D-4001-ADCD-A904A6CECE4C}" type="pres">
      <dgm:prSet presAssocID="{0E9BC67C-2783-4320-A372-6DF05589E0AB}" presName="Name0" presStyleCnt="0">
        <dgm:presLayoutVars>
          <dgm:dir/>
          <dgm:resizeHandles val="exact"/>
        </dgm:presLayoutVars>
      </dgm:prSet>
      <dgm:spPr/>
    </dgm:pt>
    <dgm:pt modelId="{5386007B-D222-4139-8082-50E5CCA46FD9}" type="pres">
      <dgm:prSet presAssocID="{B3C6334E-0116-4C69-AB2B-03164D54DD56}" presName="compNode" presStyleCnt="0"/>
      <dgm:spPr/>
    </dgm:pt>
    <dgm:pt modelId="{403E233B-740F-4904-9D66-7A4CA0179227}" type="pres">
      <dgm:prSet presAssocID="{B3C6334E-0116-4C69-AB2B-03164D54DD56}" presName="pictRect" presStyleLbl="revTx" presStyleIdx="0" presStyleCnt="6">
        <dgm:presLayoutVars>
          <dgm:chMax val="0"/>
          <dgm:bulletEnabled/>
        </dgm:presLayoutVars>
      </dgm:prSet>
      <dgm:spPr/>
    </dgm:pt>
    <dgm:pt modelId="{9A042CE8-32B8-4200-BE02-1FBD6103C70A}" type="pres">
      <dgm:prSet presAssocID="{B3C6334E-0116-4C69-AB2B-03164D54DD56}" presName="textRect" presStyleLbl="revTx" presStyleIdx="1" presStyleCnt="6">
        <dgm:presLayoutVars>
          <dgm:bulletEnabled/>
        </dgm:presLayoutVars>
      </dgm:prSet>
      <dgm:spPr/>
    </dgm:pt>
    <dgm:pt modelId="{22F38080-2F11-46D4-B2B2-906F3D0086EE}" type="pres">
      <dgm:prSet presAssocID="{0177A2C8-152A-400A-9223-698BD14FAE0A}" presName="sibTrans" presStyleLbl="sibTrans2D1" presStyleIdx="0" presStyleCnt="0"/>
      <dgm:spPr/>
    </dgm:pt>
    <dgm:pt modelId="{70261DD7-47FC-4139-970C-D8C6DB52224B}" type="pres">
      <dgm:prSet presAssocID="{83D3BDBB-9621-46BB-84C2-DA3B9A056C82}" presName="compNode" presStyleCnt="0"/>
      <dgm:spPr/>
    </dgm:pt>
    <dgm:pt modelId="{99BA2338-7DFE-4C34-B379-F7817A0328A9}" type="pres">
      <dgm:prSet presAssocID="{83D3BDBB-9621-46BB-84C2-DA3B9A056C82}" presName="pictRect" presStyleLbl="revTx" presStyleIdx="2" presStyleCnt="6">
        <dgm:presLayoutVars>
          <dgm:chMax val="0"/>
          <dgm:bulletEnabled/>
        </dgm:presLayoutVars>
      </dgm:prSet>
      <dgm:spPr/>
    </dgm:pt>
    <dgm:pt modelId="{EF893746-9224-4597-A9BB-5A57D3175DCB}" type="pres">
      <dgm:prSet presAssocID="{83D3BDBB-9621-46BB-84C2-DA3B9A056C82}" presName="textRect" presStyleLbl="revTx" presStyleIdx="3" presStyleCnt="6">
        <dgm:presLayoutVars>
          <dgm:bulletEnabled/>
        </dgm:presLayoutVars>
      </dgm:prSet>
      <dgm:spPr/>
    </dgm:pt>
    <dgm:pt modelId="{13CC38BE-89F0-4FEA-B206-01B9FDE95E44}" type="pres">
      <dgm:prSet presAssocID="{1FD553FB-36EE-4E42-95FA-0AABE110A0EE}" presName="sibTrans" presStyleLbl="sibTrans2D1" presStyleIdx="0" presStyleCnt="0"/>
      <dgm:spPr/>
    </dgm:pt>
    <dgm:pt modelId="{11E8B255-6666-4B80-AB05-4549899C9CF8}" type="pres">
      <dgm:prSet presAssocID="{359BF171-75B0-43B1-A449-F3B243BC3A4D}" presName="compNode" presStyleCnt="0"/>
      <dgm:spPr/>
    </dgm:pt>
    <dgm:pt modelId="{B4FC42F5-376D-4832-8765-63207D586658}" type="pres">
      <dgm:prSet presAssocID="{359BF171-75B0-43B1-A449-F3B243BC3A4D}" presName="pictRect" presStyleLbl="revTx" presStyleIdx="4" presStyleCnt="6">
        <dgm:presLayoutVars>
          <dgm:chMax val="0"/>
          <dgm:bulletEnabled/>
        </dgm:presLayoutVars>
      </dgm:prSet>
      <dgm:spPr/>
    </dgm:pt>
    <dgm:pt modelId="{C93E4426-836A-47B3-8D0D-CC971AD21262}" type="pres">
      <dgm:prSet presAssocID="{359BF171-75B0-43B1-A449-F3B243BC3A4D}" presName="textRect" presStyleLbl="revTx" presStyleIdx="5" presStyleCnt="6">
        <dgm:presLayoutVars>
          <dgm:bulletEnabled/>
        </dgm:presLayoutVars>
      </dgm:prSet>
      <dgm:spPr/>
    </dgm:pt>
  </dgm:ptLst>
  <dgm:cxnLst>
    <dgm:cxn modelId="{F939F311-28CF-4073-8E17-7BCD9FC80495}" type="presOf" srcId="{BAB478DC-D613-4234-9066-CC77F858D763}" destId="{EF893746-9224-4597-A9BB-5A57D3175DCB}" srcOrd="0" destOrd="0" presId="urn:microsoft.com/office/officeart/2024/3/layout/hArchList1"/>
    <dgm:cxn modelId="{A66C0116-3A7D-47EA-87E7-2C4529E135EF}" srcId="{0E9BC67C-2783-4320-A372-6DF05589E0AB}" destId="{B3C6334E-0116-4C69-AB2B-03164D54DD56}" srcOrd="0" destOrd="0" parTransId="{8312C8E2-5851-4503-8E02-BAD765D71DA7}" sibTransId="{0177A2C8-152A-400A-9223-698BD14FAE0A}"/>
    <dgm:cxn modelId="{2AEFAC19-CBDB-40BC-ACCF-7DD437D93C62}" srcId="{0E9BC67C-2783-4320-A372-6DF05589E0AB}" destId="{83D3BDBB-9621-46BB-84C2-DA3B9A056C82}" srcOrd="1" destOrd="0" parTransId="{BB4A3E26-F4BB-4A5D-9648-D1E30AEC4A56}" sibTransId="{1FD553FB-36EE-4E42-95FA-0AABE110A0EE}"/>
    <dgm:cxn modelId="{57E7E82B-ED2C-46E0-9974-CFF57A4005A8}" srcId="{B3C6334E-0116-4C69-AB2B-03164D54DD56}" destId="{8A37D10F-02F1-4C6C-994A-DF6802703C1C}" srcOrd="0" destOrd="0" parTransId="{A2E8CDB9-A659-4DB9-8AAC-CD41BC909D63}" sibTransId="{141A0DFC-0791-416E-8791-CA5ED685B90C}"/>
    <dgm:cxn modelId="{B28F6A49-7585-4332-948C-583E945BC027}" type="presOf" srcId="{A759785D-E57C-45C9-BC54-6D8610486D09}" destId="{C93E4426-836A-47B3-8D0D-CC971AD21262}" srcOrd="0" destOrd="0" presId="urn:microsoft.com/office/officeart/2024/3/layout/hArchList1"/>
    <dgm:cxn modelId="{FA9FA74E-25EE-4295-9EF3-652757778DDF}" srcId="{83D3BDBB-9621-46BB-84C2-DA3B9A056C82}" destId="{BAB478DC-D613-4234-9066-CC77F858D763}" srcOrd="0" destOrd="0" parTransId="{6F1A8325-C722-41F7-BE48-2FDE7D187037}" sibTransId="{F9253EAF-A903-45F1-8F3F-8D61B82188B2}"/>
    <dgm:cxn modelId="{22842950-8FD0-4D4A-8D22-2AD7EC7065E1}" srcId="{359BF171-75B0-43B1-A449-F3B243BC3A4D}" destId="{A759785D-E57C-45C9-BC54-6D8610486D09}" srcOrd="0" destOrd="0" parTransId="{222B47C9-00D8-44D4-92EF-DE128CFFFCE3}" sibTransId="{59AF5CD7-5FA6-4995-BF33-1A6B0784BA72}"/>
    <dgm:cxn modelId="{67E01D89-7D93-4DCD-8ED8-F900F0455284}" type="presOf" srcId="{8A37D10F-02F1-4C6C-994A-DF6802703C1C}" destId="{9A042CE8-32B8-4200-BE02-1FBD6103C70A}" srcOrd="0" destOrd="0" presId="urn:microsoft.com/office/officeart/2024/3/layout/hArchList1"/>
    <dgm:cxn modelId="{A28475C6-5CAF-4784-86D8-CCE66187FCCD}" type="presOf" srcId="{0177A2C8-152A-400A-9223-698BD14FAE0A}" destId="{22F38080-2F11-46D4-B2B2-906F3D0086EE}" srcOrd="0" destOrd="0" presId="urn:microsoft.com/office/officeart/2024/3/layout/hArchList1"/>
    <dgm:cxn modelId="{FDD5D5D2-E8F5-434F-915F-0CE7CCC15DDA}" type="presOf" srcId="{B3C6334E-0116-4C69-AB2B-03164D54DD56}" destId="{403E233B-740F-4904-9D66-7A4CA0179227}" srcOrd="0" destOrd="0" presId="urn:microsoft.com/office/officeart/2024/3/layout/hArchList1"/>
    <dgm:cxn modelId="{F59810E1-CE8D-4E93-9BBF-0B2A63E92791}" type="presOf" srcId="{359BF171-75B0-43B1-A449-F3B243BC3A4D}" destId="{B4FC42F5-376D-4832-8765-63207D586658}" srcOrd="0" destOrd="0" presId="urn:microsoft.com/office/officeart/2024/3/layout/hArchList1"/>
    <dgm:cxn modelId="{83F9F9EB-1E95-4FB7-BA42-3D7948C6BBE0}" srcId="{0E9BC67C-2783-4320-A372-6DF05589E0AB}" destId="{359BF171-75B0-43B1-A449-F3B243BC3A4D}" srcOrd="2" destOrd="0" parTransId="{5EC227E6-DC25-43FE-9653-A93446FD9A77}" sibTransId="{8E083BD1-33A7-4EF5-99AF-BF68F0518128}"/>
    <dgm:cxn modelId="{B0DD20ED-4C04-4D27-A6C4-B636613A65CF}" type="presOf" srcId="{1FD553FB-36EE-4E42-95FA-0AABE110A0EE}" destId="{13CC38BE-89F0-4FEA-B206-01B9FDE95E44}" srcOrd="0" destOrd="0" presId="urn:microsoft.com/office/officeart/2024/3/layout/hArchList1"/>
    <dgm:cxn modelId="{9A6587F5-468A-40AD-88B4-25EA3089429E}" type="presOf" srcId="{0E9BC67C-2783-4320-A372-6DF05589E0AB}" destId="{138DC226-DC2D-4001-ADCD-A904A6CECE4C}" srcOrd="0" destOrd="0" presId="urn:microsoft.com/office/officeart/2024/3/layout/hArchList1"/>
    <dgm:cxn modelId="{B34247F8-F385-4C94-8224-1B275EA7BA18}" type="presOf" srcId="{83D3BDBB-9621-46BB-84C2-DA3B9A056C82}" destId="{99BA2338-7DFE-4C34-B379-F7817A0328A9}" srcOrd="0" destOrd="0" presId="urn:microsoft.com/office/officeart/2024/3/layout/hArchList1"/>
    <dgm:cxn modelId="{FF036EA6-4074-45D4-8E04-6AAFDE8642BB}" type="presParOf" srcId="{138DC226-DC2D-4001-ADCD-A904A6CECE4C}" destId="{5386007B-D222-4139-8082-50E5CCA46FD9}" srcOrd="0" destOrd="0" presId="urn:microsoft.com/office/officeart/2024/3/layout/hArchList1"/>
    <dgm:cxn modelId="{39DB3B2C-8DD6-4396-B7F5-E3872CD12434}" type="presParOf" srcId="{5386007B-D222-4139-8082-50E5CCA46FD9}" destId="{403E233B-740F-4904-9D66-7A4CA0179227}" srcOrd="0" destOrd="0" presId="urn:microsoft.com/office/officeart/2024/3/layout/hArchList1"/>
    <dgm:cxn modelId="{147C3225-9FD1-4B9D-B780-45244E7606CF}" type="presParOf" srcId="{5386007B-D222-4139-8082-50E5CCA46FD9}" destId="{9A042CE8-32B8-4200-BE02-1FBD6103C70A}" srcOrd="1" destOrd="0" presId="urn:microsoft.com/office/officeart/2024/3/layout/hArchList1"/>
    <dgm:cxn modelId="{CF2BB6C6-910A-4E43-9F49-610E73783504}" type="presParOf" srcId="{138DC226-DC2D-4001-ADCD-A904A6CECE4C}" destId="{22F38080-2F11-46D4-B2B2-906F3D0086EE}" srcOrd="1" destOrd="0" presId="urn:microsoft.com/office/officeart/2024/3/layout/hArchList1"/>
    <dgm:cxn modelId="{AAEB2BA5-21A2-4E65-BC8D-618089351961}" type="presParOf" srcId="{138DC226-DC2D-4001-ADCD-A904A6CECE4C}" destId="{70261DD7-47FC-4139-970C-D8C6DB52224B}" srcOrd="2" destOrd="0" presId="urn:microsoft.com/office/officeart/2024/3/layout/hArchList1"/>
    <dgm:cxn modelId="{7473F08E-6219-486B-A8A6-50D44B6BA488}" type="presParOf" srcId="{70261DD7-47FC-4139-970C-D8C6DB52224B}" destId="{99BA2338-7DFE-4C34-B379-F7817A0328A9}" srcOrd="0" destOrd="0" presId="urn:microsoft.com/office/officeart/2024/3/layout/hArchList1"/>
    <dgm:cxn modelId="{BF712AEB-EA17-4800-9EAA-CA0FAE23AFB6}" type="presParOf" srcId="{70261DD7-47FC-4139-970C-D8C6DB52224B}" destId="{EF893746-9224-4597-A9BB-5A57D3175DCB}" srcOrd="1" destOrd="0" presId="urn:microsoft.com/office/officeart/2024/3/layout/hArchList1"/>
    <dgm:cxn modelId="{603B0E96-4938-4DF1-9DA1-8D4042628A1D}" type="presParOf" srcId="{138DC226-DC2D-4001-ADCD-A904A6CECE4C}" destId="{13CC38BE-89F0-4FEA-B206-01B9FDE95E44}" srcOrd="3" destOrd="0" presId="urn:microsoft.com/office/officeart/2024/3/layout/hArchList1"/>
    <dgm:cxn modelId="{4AE04E71-7EB5-4522-9B09-E6C057B17D87}" type="presParOf" srcId="{138DC226-DC2D-4001-ADCD-A904A6CECE4C}" destId="{11E8B255-6666-4B80-AB05-4549899C9CF8}" srcOrd="4" destOrd="0" presId="urn:microsoft.com/office/officeart/2024/3/layout/hArchList1"/>
    <dgm:cxn modelId="{CCB5998B-D72B-4C4A-B3F3-F89BD01B7F2C}" type="presParOf" srcId="{11E8B255-6666-4B80-AB05-4549899C9CF8}" destId="{B4FC42F5-376D-4832-8765-63207D586658}" srcOrd="0" destOrd="0" presId="urn:microsoft.com/office/officeart/2024/3/layout/hArchList1"/>
    <dgm:cxn modelId="{995E3504-3C5D-4F01-B36D-75EAD7096E72}" type="presParOf" srcId="{11E8B255-6666-4B80-AB05-4549899C9CF8}" destId="{C93E4426-836A-47B3-8D0D-CC971AD21262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915638-7E55-42B3-A2BA-4224B5CBFCC2}">
      <dsp:nvSpPr>
        <dsp:cNvPr id="0" name=""/>
        <dsp:cNvSpPr/>
      </dsp:nvSpPr>
      <dsp:spPr>
        <a:xfrm>
          <a:off x="0" y="0"/>
          <a:ext cx="1681599" cy="16815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6" r="1653" b="-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E8EF96-C5AE-4ED0-BFA8-0229C5A5BF5E}">
      <dsp:nvSpPr>
        <dsp:cNvPr id="0" name=""/>
        <dsp:cNvSpPr/>
      </dsp:nvSpPr>
      <dsp:spPr>
        <a:xfrm>
          <a:off x="1861599" y="0"/>
          <a:ext cx="5167674" cy="3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Predictive Maintenance</a:t>
          </a:r>
        </a:p>
      </dsp:txBody>
      <dsp:txXfrm>
        <a:off x="1861599" y="0"/>
        <a:ext cx="5167674" cy="346182"/>
      </dsp:txXfrm>
    </dsp:sp>
    <dsp:sp modelId="{530B2EAC-92DA-459B-9D86-37D69E502256}">
      <dsp:nvSpPr>
        <dsp:cNvPr id="0" name=""/>
        <dsp:cNvSpPr/>
      </dsp:nvSpPr>
      <dsp:spPr>
        <a:xfrm>
          <a:off x="1861599" y="346182"/>
          <a:ext cx="5167674" cy="1335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Predictive maintenance helps monitor drilling rigs to prevent unexpected failures and reduce downtime.</a:t>
          </a:r>
        </a:p>
      </dsp:txBody>
      <dsp:txXfrm>
        <a:off x="1861599" y="346182"/>
        <a:ext cx="5167674" cy="1335417"/>
      </dsp:txXfrm>
    </dsp:sp>
    <dsp:sp modelId="{A1BA86C4-CA1A-4579-8EB2-61867944F78E}">
      <dsp:nvSpPr>
        <dsp:cNvPr id="0" name=""/>
        <dsp:cNvSpPr/>
      </dsp:nvSpPr>
      <dsp:spPr>
        <a:xfrm>
          <a:off x="0" y="1816127"/>
          <a:ext cx="1681599" cy="168159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" r="27896" b="-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2E9E62-2FE7-449B-A88E-4016BDF0F2BC}">
      <dsp:nvSpPr>
        <dsp:cNvPr id="0" name=""/>
        <dsp:cNvSpPr/>
      </dsp:nvSpPr>
      <dsp:spPr>
        <a:xfrm>
          <a:off x="1861599" y="1816127"/>
          <a:ext cx="5167674" cy="3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Anomaly Detection</a:t>
          </a:r>
        </a:p>
      </dsp:txBody>
      <dsp:txXfrm>
        <a:off x="1861599" y="1816127"/>
        <a:ext cx="5167674" cy="346182"/>
      </dsp:txXfrm>
    </dsp:sp>
    <dsp:sp modelId="{059EF034-8476-4A69-ACB3-02A3C67C0C87}">
      <dsp:nvSpPr>
        <dsp:cNvPr id="0" name=""/>
        <dsp:cNvSpPr/>
      </dsp:nvSpPr>
      <dsp:spPr>
        <a:xfrm>
          <a:off x="1861599" y="2162310"/>
          <a:ext cx="5167674" cy="1335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Detecting anomalies in refinery operations improves safety and operational efficiency by identifying irregularities early.</a:t>
          </a:r>
        </a:p>
      </dsp:txBody>
      <dsp:txXfrm>
        <a:off x="1861599" y="2162310"/>
        <a:ext cx="5167674" cy="1335417"/>
      </dsp:txXfrm>
    </dsp:sp>
    <dsp:sp modelId="{DBFDEBC7-9795-44DA-8ADE-C13EC10AA614}">
      <dsp:nvSpPr>
        <dsp:cNvPr id="0" name=""/>
        <dsp:cNvSpPr/>
      </dsp:nvSpPr>
      <dsp:spPr>
        <a:xfrm>
          <a:off x="0" y="3632255"/>
          <a:ext cx="1681599" cy="16815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12129" b="-3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C6A9D0-E9C1-46CD-9043-832E0BE5CDB0}">
      <dsp:nvSpPr>
        <dsp:cNvPr id="0" name=""/>
        <dsp:cNvSpPr/>
      </dsp:nvSpPr>
      <dsp:spPr>
        <a:xfrm>
          <a:off x="1861599" y="3632255"/>
          <a:ext cx="5167674" cy="3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Demand Forecasting</a:t>
          </a:r>
        </a:p>
      </dsp:txBody>
      <dsp:txXfrm>
        <a:off x="1861599" y="3632255"/>
        <a:ext cx="5167674" cy="346182"/>
      </dsp:txXfrm>
    </dsp:sp>
    <dsp:sp modelId="{9C1E0AEB-C25B-4498-BA23-C958444F6E91}">
      <dsp:nvSpPr>
        <dsp:cNvPr id="0" name=""/>
        <dsp:cNvSpPr/>
      </dsp:nvSpPr>
      <dsp:spPr>
        <a:xfrm>
          <a:off x="1861599" y="3978438"/>
          <a:ext cx="5167674" cy="1335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Demand forecasting for fuel stations ensures better inventory management and meets consumer needs effectively.</a:t>
          </a:r>
        </a:p>
      </dsp:txBody>
      <dsp:txXfrm>
        <a:off x="1861599" y="3978438"/>
        <a:ext cx="5167674" cy="13354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E233B-740F-4904-9D66-7A4CA0179227}">
      <dsp:nvSpPr>
        <dsp:cNvPr id="0" name=""/>
        <dsp:cNvSpPr/>
      </dsp:nvSpPr>
      <dsp:spPr>
        <a:xfrm>
          <a:off x="0" y="0"/>
          <a:ext cx="3377565" cy="595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Comprehensive Training Overview</a:t>
          </a:r>
        </a:p>
      </dsp:txBody>
      <dsp:txXfrm>
        <a:off x="0" y="0"/>
        <a:ext cx="3377565" cy="595074"/>
      </dsp:txXfrm>
    </dsp:sp>
    <dsp:sp modelId="{9A042CE8-32B8-4200-BE02-1FBD6103C70A}">
      <dsp:nvSpPr>
        <dsp:cNvPr id="0" name=""/>
        <dsp:cNvSpPr/>
      </dsp:nvSpPr>
      <dsp:spPr>
        <a:xfrm>
          <a:off x="0" y="595074"/>
          <a:ext cx="3377565" cy="1892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program covers data science, machine learning, Python programming, and web app development comprehensively.</a:t>
          </a:r>
        </a:p>
      </dsp:txBody>
      <dsp:txXfrm>
        <a:off x="0" y="595074"/>
        <a:ext cx="3377565" cy="1892815"/>
      </dsp:txXfrm>
    </dsp:sp>
    <dsp:sp modelId="{99BA2338-7DFE-4C34-B379-F7817A0328A9}">
      <dsp:nvSpPr>
        <dsp:cNvPr id="0" name=""/>
        <dsp:cNvSpPr/>
      </dsp:nvSpPr>
      <dsp:spPr>
        <a:xfrm>
          <a:off x="3715321" y="0"/>
          <a:ext cx="3377565" cy="595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Industry-Specific Applications</a:t>
          </a:r>
        </a:p>
      </dsp:txBody>
      <dsp:txXfrm>
        <a:off x="3715321" y="0"/>
        <a:ext cx="3377565" cy="595074"/>
      </dsp:txXfrm>
    </dsp:sp>
    <dsp:sp modelId="{EF893746-9224-4597-A9BB-5A57D3175DCB}">
      <dsp:nvSpPr>
        <dsp:cNvPr id="0" name=""/>
        <dsp:cNvSpPr/>
      </dsp:nvSpPr>
      <dsp:spPr>
        <a:xfrm>
          <a:off x="3715321" y="595074"/>
          <a:ext cx="3377565" cy="1892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Focus on applying learned skills specifically to the Oil &amp; Gas industry enhances practical relevance.</a:t>
          </a:r>
        </a:p>
      </dsp:txBody>
      <dsp:txXfrm>
        <a:off x="3715321" y="595074"/>
        <a:ext cx="3377565" cy="1892815"/>
      </dsp:txXfrm>
    </dsp:sp>
    <dsp:sp modelId="{B4FC42F5-376D-4832-8765-63207D586658}">
      <dsp:nvSpPr>
        <dsp:cNvPr id="0" name=""/>
        <dsp:cNvSpPr/>
      </dsp:nvSpPr>
      <dsp:spPr>
        <a:xfrm>
          <a:off x="7430643" y="0"/>
          <a:ext cx="3377565" cy="595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Empowering Future Learning</a:t>
          </a:r>
        </a:p>
      </dsp:txBody>
      <dsp:txXfrm>
        <a:off x="7430643" y="0"/>
        <a:ext cx="3377565" cy="595074"/>
      </dsp:txXfrm>
    </dsp:sp>
    <dsp:sp modelId="{C93E4426-836A-47B3-8D0D-CC971AD21262}">
      <dsp:nvSpPr>
        <dsp:cNvPr id="0" name=""/>
        <dsp:cNvSpPr/>
      </dsp:nvSpPr>
      <dsp:spPr>
        <a:xfrm>
          <a:off x="7430643" y="595074"/>
          <a:ext cx="3377565" cy="1892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Participants are encouraged to continue learning and apply skills to real-world challenges effectively.</a:t>
          </a:r>
        </a:p>
      </dsp:txBody>
      <dsp:txXfrm>
        <a:off x="7430643" y="595074"/>
        <a:ext cx="3377565" cy="1892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55372-0418-47DD-A202-9DE031667E4D}" type="datetimeFigureOut">
              <a:t>06/10/2025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FDB0C-87C9-4DC5-A41E-1BAFE67E3AC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8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AI-generated content may be incorrect.
---
This training program provides a comprehensive overview of data science and machine learning, tailored for the Oil &amp; Gas industry. We will cover foundational concepts, practical Python skills, web application development, ML models, and industry applications.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43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Python basics refresher: syntax, variables, data types, control flow, and file handling, Key Python libraries for data science: NumPy, Pandas, Matplotlib/Seaborn, Hands-on exercises: loading, summarizing, and visualizing ADNOC-style data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96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·    Python Basics Refresher
o   Syntax, variables, data types (int, float, string, list, dict)
o   Control flow (if, loops, functions)
o   File handling basics (CSV, JSON, Excel)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60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·    Python Libraries for Data Science
o   NumPy – arrays, mathematical operations
o   Pandas – DataFrames, filtering, aggregation, descriptive stats
o   Matplotlib/Seaborn – visualization for data exploration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32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·    Hands-On Exercises
o   Load ADNOC-style drilling or sensor data in CSV
o   Perform summary statistics, filtering, and visualization
o   Simple exploration of well log data (depth vs. porosity, resistivity trends)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08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Introduction to Flask and project structure, Creating a basic web app: routes, templates, and Jinja2 rendering, Connecting Flask with data science: dataset uploads, running scripts, and displaying results, Hands-on exercises: building apps for Oil &amp; Gas data and visualizing drilling trends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5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·    Introduction to Flask
o   What is Flask? Why it matters for data-driven apps
o   Flask project structure (routes, templates, static files)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48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·    Creating a Basic Web App
o   Building a simple “Hello ADNOC” app
o   Adding routes and rendering templates with Jinja2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76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·    Connecting Flask with Data Science
o   Uploading datasets through the web interface
o   Running Python scripts inside Flask routes
o   Displaying processed results on a webpage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61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·    Hands-On Exercises
o   Build a Flask app that accepts Oil &amp; Gas data (CSV) and shows summary statistics
o   Visualize drilling parameter trends (charts) directly on the web app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45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Supervised learning: regression, classification, and model evaluation, Unsupervised learning: clustering and dimensionality reduction, Neural networks: structure, working, and Oil &amp; Gas applications, Hands-on exercises: regression, classification, and clustering for Oil &amp; Gas use cases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68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Today’s program covers: an introduction to AI, machine learning, and emerging tools; Python fundamentals; building web applications with Flask; understanding machine learning models; and integration with real industry use cases and wrap-up.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37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·    Supervised Learning
o   Regression: predicting oil production using well characteristics
o   Classification: safety incident prediction, drilling operation categorization
o   Model evaluation: R², RMSE, Accuracy, Precision, Recall, F1-score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18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·    Unsupervised Learning
o   Clustering wells by productivity or geological similarity
o   Dimensionality reduction: PCA for seismic dataset simplification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89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·    Neural Networks
o   Structure and working of a simple feedforward network
o   Oil &amp; Gas applications: seismic image interpretation, pipeline defect detection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59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·    Hands-On Exercises
o   Build a regression model for production forecasting
o   Use classification to predict equipment failure
o   Apply clustering for customer segmentation of fuel station demand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26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End-to-end workflow: data preprocessing, ML modeling, and deployment in Flask, Oil &amp; Gas industry use cases: predictive maintenance, anomaly detection, demand forecasting, Wrap-up and discussion: key learnings, next steps, and future technologies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91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·    End-to-End Workflow
o   From raw data → preprocessing → ML model → deployment in Flask
o   Demonstrating a “Predictive Maintenance Web App” concept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27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·    Oil &amp; Gas Industry Use Cases
o   Predictive maintenance on drilling rigs
o   Anomaly detection in refinery operations
o   Demand forecasting for downstream fuel stations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21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·    Wrap-Up &amp; Discussion
o   Key learnings
o   Next steps for scaling AI within ADNOC
o   Future technologies (AI + IoT, Digital Twins, Generative AI for technical documentation)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70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training program has provided a solid foundation in data science and machine learning concepts, Python programming, web app development, and industry-specific applications for Oil &amp; Gas. We hope participants are equipped to apply these skills in real-world scenarios and continue their learning journey.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8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807A-58AB-D37D-478E-2994E175B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5B4F3-F080-5B88-E21B-6FB00633DE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7E0483-556F-2B28-9612-EA82A6A20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Today’s program covers: an introduction to AI, machine learning, and emerging tools; Python fundamentals; building web applications with Flask; understanding machine learning models; and integration with real industry use cases and wrap-up.
Image source: Microsoft 365 content library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AE31C-1F56-E15F-EDC2-CF255299ED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52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Program overview, objectives, and the role of AI/ML in Oil &amp; Gas digital transformation, Core machine learning concepts and categories: supervised, unsupervised, and reinforcement learning, Deep learning essentials and NLP applications in Oil &amp; Gas, Large Language Models, generative AI, risks, and responsible use, Applied tools and platforms: ChatGPT, Microsoft Copilot, Azure AI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9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·    Program Overview
o   Objectives, structure, outcomes for ADNOC employees
o   Role of AI/ML in Oil &amp; Gas digital transformation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0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·    Machine Learning Concepts
o   What is ML?
o   Categories of ML:
§    Supervised Learning – predicting well productivity, equipment failures
§    Unsupervised Learning – clustering wells, anomaly detection in refinery data
§    Reinforcement Learning – drilling optimization, process automation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57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·    Deep Learning Essentials
o   Neural Networks explained
o   Natural Language Processing (NLP) – analyzing maintenance logs, drilling reports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17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·    Large Language Models (LLMs)
o   Generative AI – text, code, knowledge assistants
o   Risks &amp; responsible use in enterprise environments
·    Prompt Engineering
o   Crafting effective prompts for safety, reporting, and technical queries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42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references information from the following file: https://trainingcopilot-my.sharepoint.com/personal/trainer9_train-copilot_com/_layouts/15/Doc.aspx?sourcedoc=%7B860907FA-1AAA-4456-8F54-FE8268BE49D3%7D&amp;file=Data%20Science%20%26%20Machine%20Learning%20Training%20ProgramData%20Science%20%26%20Machine%20Learning%20Training%20Program.docx&amp;action=default&amp;mobileredirect=true&amp;DefaultItemOpen=1
·    Applied Tools &amp; Platforms
o   ChatGPT – document drafting, summarization, knowledge extraction
o   Microsoft Copilot – integration in productivity workflows
o   Azure AI – Vision, Speech, Language &amp; Anomaly Detection services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5232E-C8B6-4517-A6B7-2EE4C2FFCA55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7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16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73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58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7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308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10/6/25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6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10/6/25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67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10/6/25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7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10/6/25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84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10/6/25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76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10/6/25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84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83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AC3E5-17F3-DBEE-A62B-BE209725D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6564" y="1249217"/>
            <a:ext cx="8298873" cy="2258284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100" dirty="0"/>
              <a:t>Data Science &amp; Machine Learning Training Program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FE8301-FC5F-B769-FA8B-98CCEE8B2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6564" y="4490100"/>
            <a:ext cx="8298873" cy="1282843"/>
          </a:xfrm>
        </p:spPr>
        <p:txBody>
          <a:bodyPr anchor="t">
            <a:normAutofit/>
          </a:bodyPr>
          <a:lstStyle/>
          <a:p>
            <a:pPr algn="ctr"/>
            <a:endParaRPr lang="en-US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0240" y="4290504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updated_vinsys_logo.png">
            <a:extLst>
              <a:ext uri="{FF2B5EF4-FFF2-40B4-BE49-F238E27FC236}">
                <a16:creationId xmlns:a16="http://schemas.microsoft.com/office/drawing/2014/main" id="{70B8606E-0914-0287-8FE4-D694E280EF4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2171" y="181356"/>
            <a:ext cx="716973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1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24A47-8E4F-C32A-AEB1-048798066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100"/>
              <a:t>Applied tools and platforms: ChatGPT, Microsoft Copilot, Azure AI</a:t>
            </a:r>
          </a:p>
        </p:txBody>
      </p:sp>
      <p:pic>
        <p:nvPicPr>
          <p:cNvPr id="5" name="Content Placeholder 4" descr="Cloud computing concept isolated on white background">
            <a:extLst>
              <a:ext uri="{FF2B5EF4-FFF2-40B4-BE49-F238E27FC236}">
                <a16:creationId xmlns:a16="http://schemas.microsoft.com/office/drawing/2014/main" id="{1E24DA2B-1F53-43BD-B9C3-698C088F5A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8053" r="20073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81F06-FE75-66DE-6947-C488A46A4FD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ChatGPT Capabilities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ChatGPT assists with document drafting, summarization, and extracting knowledge efficiently.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Microsoft Copilot Integration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Microsoft Copilot integrates AI seamlessly into productivity workflows to enhance user efficiency.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Azure AI Services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Azure AI provides vision, speech, language, and anomaly detection capabilities as cloud services.</a:t>
            </a:r>
          </a:p>
        </p:txBody>
      </p:sp>
    </p:spTree>
    <p:extLst>
      <p:ext uri="{BB962C8B-B14F-4D97-AF65-F5344CB8AC3E}">
        <p14:creationId xmlns:p14="http://schemas.microsoft.com/office/powerpoint/2010/main" val="5279604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BD34D-3958-B540-2A99-1C6D7CBA0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en-US" sz="6500"/>
              <a:t>Python Fundamentals for Data Science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453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E029E-5073-4498-8104-8427AA98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934F7-388E-D2CE-2FE4-377FD05A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1"/>
            <a:ext cx="4306824" cy="147781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Python basics refresher: syntax, variables, data types, control flow, and file handling</a:t>
            </a:r>
          </a:p>
        </p:txBody>
      </p:sp>
      <p:pic>
        <p:nvPicPr>
          <p:cNvPr id="5" name="Content Placeholder 4" descr="digital technology concept">
            <a:extLst>
              <a:ext uri="{FF2B5EF4-FFF2-40B4-BE49-F238E27FC236}">
                <a16:creationId xmlns:a16="http://schemas.microsoft.com/office/drawing/2014/main" id="{C333BC34-6CF2-4C7D-BB82-857C756FB8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4577" r="-1" b="-1"/>
          <a:stretch>
            <a:fillRect/>
          </a:stretch>
        </p:blipFill>
        <p:spPr>
          <a:xfrm>
            <a:off x="1" y="2613892"/>
            <a:ext cx="4946906" cy="368935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FF515C-2521-4964-9DAC-2BFB8EC86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74446"/>
            <a:ext cx="4946904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962E0-20C2-3274-4757-304834E9DF1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641848" y="1014984"/>
            <a:ext cx="5889161" cy="528826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Python Syntax and Variables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Understanding Python syntax and declaring variables is essential for writing clear and effective code.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Core Data Types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Python supports key data types such as integers, floats, strings, lists, and dictionaries for versatile data handling.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Control Flow Structures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If statements, loops, and functions control the flow of execution and enable repetitive and dynamic tasks.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File Handling Basics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Reading and writing files in formats like CSV, JSON, and Excel is crucial for data processing tasks.</a:t>
            </a:r>
          </a:p>
        </p:txBody>
      </p:sp>
    </p:spTree>
    <p:extLst>
      <p:ext uri="{BB962C8B-B14F-4D97-AF65-F5344CB8AC3E}">
        <p14:creationId xmlns:p14="http://schemas.microsoft.com/office/powerpoint/2010/main" val="2011976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E2316-46AD-969B-2EBF-AEBFB2408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Key Python libraries for data science: NumPy, Pandas, Matplotlib/Seaborn</a:t>
            </a:r>
          </a:p>
        </p:txBody>
      </p:sp>
      <p:pic>
        <p:nvPicPr>
          <p:cNvPr id="5" name="Content Placeholder 4" descr="101010 data lines to infinity">
            <a:extLst>
              <a:ext uri="{FF2B5EF4-FFF2-40B4-BE49-F238E27FC236}">
                <a16:creationId xmlns:a16="http://schemas.microsoft.com/office/drawing/2014/main" id="{5E2994CB-0F59-4735-92B4-17B423EB40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5434" r="21149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2CDE41-94C0-7CBC-E026-0E8B31C8C56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NumPy Arrays and Math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NumPy provides efficient array structures and supports advanced mathematical operations for numerical computing.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Pandas DataFrames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Pandas enables data manipulation with DataFrames, including filtering, aggregation, and descriptive statistics.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Matplotlib and Seaborn Visualizations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Matplotlib and Seaborn libraries provide powerful tools for creating detailed and attractive data visualizations to explore data.</a:t>
            </a:r>
          </a:p>
        </p:txBody>
      </p:sp>
    </p:spTree>
    <p:extLst>
      <p:ext uri="{BB962C8B-B14F-4D97-AF65-F5344CB8AC3E}">
        <p14:creationId xmlns:p14="http://schemas.microsoft.com/office/powerpoint/2010/main" val="29637222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F70BF-A5C6-0DDC-6E85-52FE75E5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500"/>
              <a:t>Hands-on exercises: loading, summarizing, and visualizing ADNOC-style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DA5D2-E452-21FA-0DC2-D83FBE0A1A6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Loading ADNOC-style Data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Load drilling or sensor data formatted in CSV files for further analysis and visualization.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Summary Statistics and Filtering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Perform summary statistics and filter data to extract meaningful insights from raw datasets.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Well Log Data Exploration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Explore well log data by visualizing depth versus porosity and resistivity trends for interpretation.</a:t>
            </a:r>
          </a:p>
        </p:txBody>
      </p:sp>
      <p:pic>
        <p:nvPicPr>
          <p:cNvPr id="5" name="Content Placeholder 4" descr="http://teekid.com/istockphoto/banner/banner3.jpg">
            <a:extLst>
              <a:ext uri="{FF2B5EF4-FFF2-40B4-BE49-F238E27FC236}">
                <a16:creationId xmlns:a16="http://schemas.microsoft.com/office/drawing/2014/main" id="{39F5A3C4-6631-41DE-9BBA-C9E7A8B90A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7593" r="2" b="2"/>
          <a:stretch>
            <a:fillRect/>
          </a:stretch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470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1349C-47B5-77D9-3585-2EBD4BFF3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en-US" sz="6500"/>
              <a:t>Building Web Applications with Flask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4451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F49A57-A686-BF5F-6435-B53F1F639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Introduction to Flask and project structure</a:t>
            </a:r>
          </a:p>
        </p:txBody>
      </p:sp>
      <p:pic>
        <p:nvPicPr>
          <p:cNvPr id="5" name="Content Placeholder 4" descr="lab Flask on white background with clipping path.">
            <a:extLst>
              <a:ext uri="{FF2B5EF4-FFF2-40B4-BE49-F238E27FC236}">
                <a16:creationId xmlns:a16="http://schemas.microsoft.com/office/drawing/2014/main" id="{3637FC42-9606-4A95-8E6B-23A206A125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19089" r="-2" b="-2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F5F07-6FDD-6ED9-ECC7-C0AD43D5CCF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What is Flask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Flask is a lightweight Python web framework used to build data-driven applications efficiently.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Importance for Data Apps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Flask enables rapid development and flexibility for building data-driven web applications.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Flask Project Structure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Key components include routes, templates, and static files organizing the web application's functionality and appearance.</a:t>
            </a:r>
          </a:p>
        </p:txBody>
      </p:sp>
    </p:spTree>
    <p:extLst>
      <p:ext uri="{BB962C8B-B14F-4D97-AF65-F5344CB8AC3E}">
        <p14:creationId xmlns:p14="http://schemas.microsoft.com/office/powerpoint/2010/main" val="14939713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D6F04A-C593-BFCB-1BF7-C14A610FB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Creating a basic web app: routes, templates, and Jinja2 rendering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4E308-B814-05BE-621C-03E870EB75E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633236"/>
            <a:ext cx="5737860" cy="366698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Building Basic Web App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Create a simple web app that displays a greeting message to users.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Adding Routes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Define URL routes to connect web pages with backend functions for dynamic content.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Using Jinja2 Templates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Render dynamic HTML pages by combining templates with data using Jinja2.</a:t>
            </a:r>
          </a:p>
        </p:txBody>
      </p:sp>
      <p:pic>
        <p:nvPicPr>
          <p:cNvPr id="5" name="Content Placeholder 4" descr="4K Resolution">
            <a:extLst>
              <a:ext uri="{FF2B5EF4-FFF2-40B4-BE49-F238E27FC236}">
                <a16:creationId xmlns:a16="http://schemas.microsoft.com/office/drawing/2014/main" id="{F72A48B9-4A7A-4FA2-B515-E5B5E3D674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155179" y="3838812"/>
            <a:ext cx="4375829" cy="246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5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97714-0408-0576-E153-9591F573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Connecting Flask with data science: dataset uploads, running scripts, and displaying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CC888-07E9-0505-F703-B4D7BE1D882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Dataset Uploads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Enable users to upload datasets directly through a user-friendly web interface in Flask applications.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Running Python Scripts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Execute Python data science scripts seamlessly within Flask routes to process uploaded data dynamically.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Displaying Results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Show processed data and analysis results interactively on web pages for user consumption.</a:t>
            </a:r>
          </a:p>
        </p:txBody>
      </p:sp>
      <p:pic>
        <p:nvPicPr>
          <p:cNvPr id="5" name="Content Placeholder 4" descr="a programmer is debugging his code (code is mirrored horizontally)&#10;&#10;view more similar files:&#10;[url=search/portfolio/248175/?facets={%2235%22:%5B%22technology%22,%22OR%20computer%22,%22OR%20camera%22,%22OR%20internet%22%5D,%229%22:0,%2230%22:%22100%22}][img]http://www.photonullplus.de/misc/istock/istock-thumb-tech.jpg[/img][/url] [url=search/portfolio/248175/?facets={%2235%22:%5B%22job%22,%22OR%20work%22,%22OR%20messenger%22%5D,%229%22:0,%2230%22:%22100%22}][img]http://www.photonullplus.de/misc/istock/istock-thumb-jobs.jpg[/img][/url]&#10;&#10;[url=file_closeup.php?id=9924417][img]file_thumbview_approve.php?size=1&amp;id=9924417[/img][/url] [url=file_closeup.php?id=9880384][img]file_thumbview_approve.php?size=1&amp;id=9880384[/img][/url] [url=file_closeup.php?id=9880369][img]file_thumbview_approve.php?size=1&amp;id=9880369[/img][/url] [url=file_closeup.php?id=9880343][img]file_thumbview_approve.php?size=1&amp;id=9880343[/img][/url] [url=file_closeup.php?id=9880317][img]file_thumbview_approve.php?size=1&amp;id=9880317[/img][/url] [url=file_closeup.php?id=9422617][img]file_thumbview_approve.php?size=1&amp;id=9422617[/img][/url] [url=file_closeup.php?id=9422623][img]file_thumbview_approve.php?size=1&amp;id=9422623[/img][/url] [url=file_closeup.php?id=16508469][img]file_thumbview_approve.php?size=1&amp;id=16508469[/img][/url] [url=file_closeup.php?id=16863859][img]file_thumbview_approve.php?size=1&amp;id=16863859[/img][/url] [url=file_closeup.php?id=16863845][img]file_thumbview_approve.php?size=1&amp;id=16863845[/img][/url] [url=file_closeup.php?id=17323807][img]file_thumbview_approve.php?size=1&amp;id=17323807[/img][/url] [url=file_closeup.php?id=17323693][img]file_thumbview_approve.php?size=1&amp;id=17323693[/img][/url] [url=file_closeup.php?id=18279006][img]file_thumbview_approve.php?size=1&amp;id=18279006[/img][/url] [url=file_closeup.php?id=18279019][img]file_thumbview_approve.php?size=1&amp;id=18279019[/img][/url]">
            <a:extLst>
              <a:ext uri="{FF2B5EF4-FFF2-40B4-BE49-F238E27FC236}">
                <a16:creationId xmlns:a16="http://schemas.microsoft.com/office/drawing/2014/main" id="{362024D6-7F84-482A-8B89-4AC70535EA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7872" r="7122"/>
          <a:stretch>
            <a:fillRect/>
          </a:stretch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880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57E26-C486-9DA2-7CA9-9B710767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/>
              <a:t>Hands-on exercises: building apps for Oil &amp; Gas data and visualizing drilling trends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FCD61-F376-032B-826D-5C67FF9AB03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79" y="2176036"/>
            <a:ext cx="4261104" cy="412188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Flask App Development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Build a Flask web app that processes Oil &amp; Gas CSV data and generates summary statistics dynamically.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Data Visualization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Visualize drilling parameter trends using charts embedded directly within the web application for easy analysis.</a:t>
            </a:r>
          </a:p>
        </p:txBody>
      </p:sp>
      <p:pic>
        <p:nvPicPr>
          <p:cNvPr id="5" name="Content Placeholder 4" descr="global oil">
            <a:extLst>
              <a:ext uri="{FF2B5EF4-FFF2-40B4-BE49-F238E27FC236}">
                <a16:creationId xmlns:a16="http://schemas.microsoft.com/office/drawing/2014/main" id="{19363522-E68B-42B9-8E12-1D1665A51E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5298" r="3348"/>
          <a:stretch>
            <a:fillRect/>
          </a:stretch>
        </p:blipFill>
        <p:spPr>
          <a:xfrm>
            <a:off x="5671128" y="914399"/>
            <a:ext cx="6520872" cy="535352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600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BAA4D9-7A8D-CE7B-3756-485ACF18A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548533" cy="621981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white box&#10;&#10;AI-generated content may be incorrect.">
            <a:extLst>
              <a:ext uri="{FF2B5EF4-FFF2-40B4-BE49-F238E27FC236}">
                <a16:creationId xmlns:a16="http://schemas.microsoft.com/office/drawing/2014/main" id="{864EC82B-9C33-B084-8C6F-0D8B2AB91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" r="-1" b="665"/>
          <a:stretch>
            <a:fillRect/>
          </a:stretch>
        </p:blipFill>
        <p:spPr>
          <a:xfrm>
            <a:off x="20" y="14"/>
            <a:ext cx="11548513" cy="621981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AE2764D-E1C7-4C0E-A5A4-12411550A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211766"/>
            <a:ext cx="115485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updated_vinsys_logo.png">
            <a:extLst>
              <a:ext uri="{FF2B5EF4-FFF2-40B4-BE49-F238E27FC236}">
                <a16:creationId xmlns:a16="http://schemas.microsoft.com/office/drawing/2014/main" id="{436B4B0E-99D0-C9EE-474F-1302DAA7428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2171" y="181356"/>
            <a:ext cx="716973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77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61242-D8D1-93CB-1A3F-9CE4298F5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en-US" sz="6500"/>
              <a:t>Machine Learning Models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5954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89496-CB4D-17EB-D183-473E3CF9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100"/>
              <a:t>Supervised learning: regression, classification, and model evaluation</a:t>
            </a:r>
          </a:p>
        </p:txBody>
      </p:sp>
      <p:pic>
        <p:nvPicPr>
          <p:cNvPr id="5" name="Content Placeholder 4" descr="3D rendered ascending bars icon on light blue plate with isolated white background. Due to %100 white background, you can crop or expand white background for copy space neeeds.">
            <a:extLst>
              <a:ext uri="{FF2B5EF4-FFF2-40B4-BE49-F238E27FC236}">
                <a16:creationId xmlns:a16="http://schemas.microsoft.com/office/drawing/2014/main" id="{585D95DD-0F5A-4C95-AC79-5FF91C5CE9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9543" r="49208" b="1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4FFFD-45BF-CD61-E968-9EE471CBDFF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Regression Prediction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Regression predicts continuous outcomes like oil production using well characteristics.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Classification Tasks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Classification predicts categories such as safety incidents and drilling operation types.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Model Evaluation Metrics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Model performance is evaluated using R², RMSE, accuracy, precision, recall, and F1-score.</a:t>
            </a:r>
          </a:p>
        </p:txBody>
      </p:sp>
    </p:spTree>
    <p:extLst>
      <p:ext uri="{BB962C8B-B14F-4D97-AF65-F5344CB8AC3E}">
        <p14:creationId xmlns:p14="http://schemas.microsoft.com/office/powerpoint/2010/main" val="427999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20D94-9413-B7AD-A913-E7E4FD21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904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/>
              <a:t>Unsupervised learning: clustering and dimensionality reduction</a:t>
            </a:r>
          </a:p>
        </p:txBody>
      </p:sp>
      <p:pic>
        <p:nvPicPr>
          <p:cNvPr id="5" name="Content Placeholder 4" descr="Futuristic Holographic Terrain environment, geomorphology, topography and digital data telemetry information display motion graphic user interface head up display screen">
            <a:extLst>
              <a:ext uri="{FF2B5EF4-FFF2-40B4-BE49-F238E27FC236}">
                <a16:creationId xmlns:a16="http://schemas.microsoft.com/office/drawing/2014/main" id="{958CE70C-37BD-4F19-95C2-A66C9F88DA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6780" r="13270" b="-2"/>
          <a:stretch>
            <a:fillRect/>
          </a:stretch>
        </p:blipFill>
        <p:spPr>
          <a:xfrm>
            <a:off x="-1" y="914399"/>
            <a:ext cx="6657255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665683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968A4-7C3A-F17B-1CD9-39BC40A2F99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269905" y="2176036"/>
            <a:ext cx="4261104" cy="412188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Clustering for Well Classification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Clustering groups wells based on productivity or geological characteristics for better resource management.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Dimensionality Reduction with PCA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Principal Component Analysis simplifies seismic datasets by reducing data dimensions while preserving key information.</a:t>
            </a:r>
          </a:p>
        </p:txBody>
      </p:sp>
    </p:spTree>
    <p:extLst>
      <p:ext uri="{BB962C8B-B14F-4D97-AF65-F5344CB8AC3E}">
        <p14:creationId xmlns:p14="http://schemas.microsoft.com/office/powerpoint/2010/main" val="761180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0D7BD-D0C5-C09A-9E2B-7F87FDC7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Neural networks: structure, working, and Oil &amp; Gas applications</a:t>
            </a:r>
          </a:p>
        </p:txBody>
      </p:sp>
      <p:pic>
        <p:nvPicPr>
          <p:cNvPr id="5" name="Content Placeholder 4" descr="Euro currency with face mask, global economy recession concept">
            <a:extLst>
              <a:ext uri="{FF2B5EF4-FFF2-40B4-BE49-F238E27FC236}">
                <a16:creationId xmlns:a16="http://schemas.microsoft.com/office/drawing/2014/main" id="{AC29BC5A-76CA-4699-838C-3B2A654082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7255" r="26339" b="-2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1CC13-C4B4-52BA-BEC8-74C0C0FD8FB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Feedforward Neural Network Structure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 simple feedforward neural network consists of input, hidden, and output layers that process data sequentially.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Seismic Image Interpretation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Neural networks analyze seismic images to identify geological features critical for oil and gas exploration.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Pipeline Defect Detection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Neural networks detect defects in pipelines by analyzing sensor data to ensure safety and maintenance.</a:t>
            </a:r>
          </a:p>
        </p:txBody>
      </p:sp>
    </p:spTree>
    <p:extLst>
      <p:ext uri="{BB962C8B-B14F-4D97-AF65-F5344CB8AC3E}">
        <p14:creationId xmlns:p14="http://schemas.microsoft.com/office/powerpoint/2010/main" val="29037243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4D452-9602-8800-6E98-E08859B7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Hands-on exercises: regression, classification, and clustering for Oil &amp; Gas use cases</a:t>
            </a:r>
          </a:p>
        </p:txBody>
      </p:sp>
      <p:pic>
        <p:nvPicPr>
          <p:cNvPr id="5" name="Content Placeholder 4" descr="Oil pumpjacks. Digitally Generated Image isolated on white background">
            <a:extLst>
              <a:ext uri="{FF2B5EF4-FFF2-40B4-BE49-F238E27FC236}">
                <a16:creationId xmlns:a16="http://schemas.microsoft.com/office/drawing/2014/main" id="{5216DE87-A55F-4650-81EF-29B791E717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0319" r="17808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259BB-F521-1012-4457-0C109C02816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Regression for Production Forecasting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Build regression models to accurately forecast oil and gas production over time.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Classification for Equipment Failure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Use classification techniques to predict potential equipment failures and prevent downtime.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Clustering for Customer Segmentation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Apply clustering algorithms to segment fuel station customers by demand patterns.</a:t>
            </a:r>
          </a:p>
        </p:txBody>
      </p:sp>
    </p:spTree>
    <p:extLst>
      <p:ext uri="{BB962C8B-B14F-4D97-AF65-F5344CB8AC3E}">
        <p14:creationId xmlns:p14="http://schemas.microsoft.com/office/powerpoint/2010/main" val="3145075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9105-9196-459B-618F-DF61032AE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en-US" sz="6500"/>
              <a:t>Integration, Industry Use Cases, and Wrap-Up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8021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8066C-6CF9-FC82-4044-72325161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End-to-end workflow: data preprocessing, ML modeling, and deployment in Flask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675F5-3D32-6CF7-F6A3-7D779AF4DC2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Data Preprocessing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Raw data is cleaned and transformed to prepare for machine learning modeling.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Machine Learning Modeling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 machine learning model is developed to predict maintenance needs from processed data.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Deployment in Flask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The ML model is deployed using Flask to create a predictive maintenance web application.</a:t>
            </a:r>
          </a:p>
        </p:txBody>
      </p:sp>
      <p:pic>
        <p:nvPicPr>
          <p:cNvPr id="5" name="Content Placeholder 4" descr="4K Resolution">
            <a:extLst>
              <a:ext uri="{FF2B5EF4-FFF2-40B4-BE49-F238E27FC236}">
                <a16:creationId xmlns:a16="http://schemas.microsoft.com/office/drawing/2014/main" id="{B23CD870-43C7-4B5E-9524-9E6C0CB75B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7392" r="26253" b="-2"/>
          <a:stretch>
            <a:fillRect/>
          </a:stretch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25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916E8-4F08-00BC-37A4-4FDED5D1D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3412998" cy="18394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Oil &amp; Gas industry use cases: predictive maintenance, anomaly detection, demand forecasting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215A34-941A-4B34-84DF-7056094D4C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4923103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632670" y="1014984"/>
          <a:ext cx="7029274" cy="5314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147283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96F14-4385-A03E-7E64-C7C08A05A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00"/>
              <a:t>Wrap-up and discussion: key learnings, next steps, and future technologies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BD533-3F99-FDB9-947B-186F220A426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Key Learnings Summary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Summarize the essential takeaways and insights gained from the AI implementation and discussions.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Next Steps for AI Scaling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Outline actionable steps to expand and scale AI technologies within ADNOC's operations effectively.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Future Technology Trends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Explore emerging technologies like AI integrated with IoT, Digital Twins, and Generative AI for technical documentation.</a:t>
            </a:r>
          </a:p>
        </p:txBody>
      </p:sp>
      <p:pic>
        <p:nvPicPr>
          <p:cNvPr id="5" name="Content Placeholder 4" descr="Teamwork with futuristic interface">
            <a:extLst>
              <a:ext uri="{FF2B5EF4-FFF2-40B4-BE49-F238E27FC236}">
                <a16:creationId xmlns:a16="http://schemas.microsoft.com/office/drawing/2014/main" id="{A01500DC-4B54-40AB-B215-A382C9E460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4517" r="30477"/>
          <a:stretch>
            <a:fillRect/>
          </a:stretch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6091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16F0-8833-524D-C0AE-06F7563BB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572768"/>
            <a:ext cx="8162176" cy="1406993"/>
          </a:xfrm>
        </p:spPr>
        <p:txBody>
          <a:bodyPr anchor="b">
            <a:normAutofit/>
          </a:bodyPr>
          <a:lstStyle/>
          <a:p>
            <a:r>
              <a:rPr lang="en-US" sz="6000"/>
              <a:t>Conclusion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05DC38FC-8F9B-E4E9-F1BC-52AECF7522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640078" y="3593592"/>
          <a:ext cx="10808208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1FC8CC-145C-8745-889B-6521F9CCB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3256965"/>
            <a:ext cx="97886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2134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F6B7E-2201-2632-54D5-4639CBB7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904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Agenda Overview</a:t>
            </a:r>
          </a:p>
        </p:txBody>
      </p:sp>
      <p:pic>
        <p:nvPicPr>
          <p:cNvPr id="5" name="Content Placeholder 4" descr="Angle view of circuit shaped like a brain">
            <a:extLst>
              <a:ext uri="{FF2B5EF4-FFF2-40B4-BE49-F238E27FC236}">
                <a16:creationId xmlns:a16="http://schemas.microsoft.com/office/drawing/2014/main" id="{19D71FFC-22EF-4BF6-A650-87308AEE5E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7414" r="5849" b="-1"/>
          <a:stretch>
            <a:fillRect/>
          </a:stretch>
        </p:blipFill>
        <p:spPr>
          <a:xfrm>
            <a:off x="-1" y="914399"/>
            <a:ext cx="6657255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665683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CC97E6-9A25-CEF8-6FA8-A2DB402D998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7269905" y="2176036"/>
            <a:ext cx="4261104" cy="41218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 to Machine Learning, and Artificial Intelligence</a:t>
            </a:r>
          </a:p>
          <a:p>
            <a:r>
              <a:rPr lang="en-US" dirty="0"/>
              <a:t>Python Fundamentals for Data Science</a:t>
            </a:r>
          </a:p>
          <a:p>
            <a:r>
              <a:rPr lang="en-US" dirty="0"/>
              <a:t>Building Web Applications with Python Flask</a:t>
            </a:r>
          </a:p>
          <a:p>
            <a:r>
              <a:rPr lang="en-US" dirty="0"/>
              <a:t>Machine Learning Models</a:t>
            </a:r>
          </a:p>
          <a:p>
            <a:r>
              <a:rPr lang="en-US" dirty="0"/>
              <a:t>Industry Use Cases, and Wrap-Up</a:t>
            </a:r>
          </a:p>
        </p:txBody>
      </p:sp>
      <p:pic>
        <p:nvPicPr>
          <p:cNvPr id="3" name="Picture 2" descr="updated_vinsys_logo.png">
            <a:extLst>
              <a:ext uri="{FF2B5EF4-FFF2-40B4-BE49-F238E27FC236}">
                <a16:creationId xmlns:a16="http://schemas.microsoft.com/office/drawing/2014/main" id="{A3A08F70-5AA2-09E9-1933-89D5697915F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82171" y="181356"/>
            <a:ext cx="716973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507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845682-98A3-E663-1027-55AD9A7EF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FB21BD-ED43-C890-69BD-FE1B594AB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2652779" cy="41508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/>
              <a:t>Schedule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85A180-17F0-9F5F-51D9-6D242E788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ontent Placeholder 8">
            <a:extLst>
              <a:ext uri="{FF2B5EF4-FFF2-40B4-BE49-F238E27FC236}">
                <a16:creationId xmlns:a16="http://schemas.microsoft.com/office/drawing/2014/main" id="{5F5538C6-E52D-EF79-B65A-6BF1242C24E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15370929"/>
              </p:ext>
            </p:extLst>
          </p:nvPr>
        </p:nvGraphicFramePr>
        <p:xfrm>
          <a:off x="4045291" y="1583327"/>
          <a:ext cx="7485718" cy="4502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188">
                  <a:extLst>
                    <a:ext uri="{9D8B030D-6E8A-4147-A177-3AD203B41FA5}">
                      <a16:colId xmlns:a16="http://schemas.microsoft.com/office/drawing/2014/main" val="1962005467"/>
                    </a:ext>
                  </a:extLst>
                </a:gridCol>
                <a:gridCol w="4153530">
                  <a:extLst>
                    <a:ext uri="{9D8B030D-6E8A-4147-A177-3AD203B41FA5}">
                      <a16:colId xmlns:a16="http://schemas.microsoft.com/office/drawing/2014/main" val="1196760693"/>
                    </a:ext>
                  </a:extLst>
                </a:gridCol>
              </a:tblGrid>
              <a:tr h="643267">
                <a:tc>
                  <a:txBody>
                    <a:bodyPr/>
                    <a:lstStyle/>
                    <a:p>
                      <a:r>
                        <a:rPr lang="en-AE" sz="2900"/>
                        <a:t>Schedule</a:t>
                      </a:r>
                    </a:p>
                  </a:txBody>
                  <a:tcPr marL="146197" marR="146197" marT="73098" marB="73098"/>
                </a:tc>
                <a:tc>
                  <a:txBody>
                    <a:bodyPr/>
                    <a:lstStyle/>
                    <a:p>
                      <a:r>
                        <a:rPr lang="en-AE" sz="2900"/>
                        <a:t>Timings</a:t>
                      </a:r>
                    </a:p>
                  </a:txBody>
                  <a:tcPr marL="146197" marR="146197" marT="73098" marB="73098"/>
                </a:tc>
                <a:extLst>
                  <a:ext uri="{0D108BD9-81ED-4DB2-BD59-A6C34878D82A}">
                    <a16:rowId xmlns:a16="http://schemas.microsoft.com/office/drawing/2014/main" val="1717567414"/>
                  </a:ext>
                </a:extLst>
              </a:tr>
              <a:tr h="643267">
                <a:tc>
                  <a:txBody>
                    <a:bodyPr/>
                    <a:lstStyle/>
                    <a:p>
                      <a:r>
                        <a:rPr lang="en-AE" sz="2900"/>
                        <a:t>Breakfast</a:t>
                      </a:r>
                    </a:p>
                  </a:txBody>
                  <a:tcPr marL="146197" marR="146197" marT="73098" marB="73098"/>
                </a:tc>
                <a:tc>
                  <a:txBody>
                    <a:bodyPr/>
                    <a:lstStyle/>
                    <a:p>
                      <a:r>
                        <a:rPr lang="en-AE" sz="2900"/>
                        <a:t>0800 to 0830</a:t>
                      </a:r>
                    </a:p>
                  </a:txBody>
                  <a:tcPr marL="146197" marR="146197" marT="73098" marB="73098"/>
                </a:tc>
                <a:extLst>
                  <a:ext uri="{0D108BD9-81ED-4DB2-BD59-A6C34878D82A}">
                    <a16:rowId xmlns:a16="http://schemas.microsoft.com/office/drawing/2014/main" val="3983318359"/>
                  </a:ext>
                </a:extLst>
              </a:tr>
              <a:tr h="643267">
                <a:tc>
                  <a:txBody>
                    <a:bodyPr/>
                    <a:lstStyle/>
                    <a:p>
                      <a:r>
                        <a:rPr lang="en-AE" sz="2900"/>
                        <a:t>Session 1</a:t>
                      </a:r>
                    </a:p>
                  </a:txBody>
                  <a:tcPr marL="146197" marR="146197" marT="73098" marB="73098"/>
                </a:tc>
                <a:tc>
                  <a:txBody>
                    <a:bodyPr/>
                    <a:lstStyle/>
                    <a:p>
                      <a:r>
                        <a:rPr lang="en-AE" sz="2900"/>
                        <a:t>0830 to 1015</a:t>
                      </a:r>
                    </a:p>
                  </a:txBody>
                  <a:tcPr marL="146197" marR="146197" marT="73098" marB="73098"/>
                </a:tc>
                <a:extLst>
                  <a:ext uri="{0D108BD9-81ED-4DB2-BD59-A6C34878D82A}">
                    <a16:rowId xmlns:a16="http://schemas.microsoft.com/office/drawing/2014/main" val="112652013"/>
                  </a:ext>
                </a:extLst>
              </a:tr>
              <a:tr h="643267">
                <a:tc>
                  <a:txBody>
                    <a:bodyPr/>
                    <a:lstStyle/>
                    <a:p>
                      <a:r>
                        <a:rPr lang="en-AE" sz="2900"/>
                        <a:t>Break 1</a:t>
                      </a:r>
                    </a:p>
                  </a:txBody>
                  <a:tcPr marL="146197" marR="146197" marT="73098" marB="73098"/>
                </a:tc>
                <a:tc>
                  <a:txBody>
                    <a:bodyPr/>
                    <a:lstStyle/>
                    <a:p>
                      <a:r>
                        <a:rPr lang="en-AE" sz="2900"/>
                        <a:t>1015 to 1030</a:t>
                      </a:r>
                    </a:p>
                  </a:txBody>
                  <a:tcPr marL="146197" marR="146197" marT="73098" marB="73098"/>
                </a:tc>
                <a:extLst>
                  <a:ext uri="{0D108BD9-81ED-4DB2-BD59-A6C34878D82A}">
                    <a16:rowId xmlns:a16="http://schemas.microsoft.com/office/drawing/2014/main" val="2209506333"/>
                  </a:ext>
                </a:extLst>
              </a:tr>
              <a:tr h="643267">
                <a:tc>
                  <a:txBody>
                    <a:bodyPr/>
                    <a:lstStyle/>
                    <a:p>
                      <a:r>
                        <a:rPr lang="en-AE" sz="2900"/>
                        <a:t>Session 2</a:t>
                      </a:r>
                    </a:p>
                  </a:txBody>
                  <a:tcPr marL="146197" marR="146197" marT="73098" marB="73098"/>
                </a:tc>
                <a:tc>
                  <a:txBody>
                    <a:bodyPr/>
                    <a:lstStyle/>
                    <a:p>
                      <a:r>
                        <a:rPr lang="en-AE" sz="2900"/>
                        <a:t>1030 to 1215</a:t>
                      </a:r>
                    </a:p>
                  </a:txBody>
                  <a:tcPr marL="146197" marR="146197" marT="73098" marB="73098"/>
                </a:tc>
                <a:extLst>
                  <a:ext uri="{0D108BD9-81ED-4DB2-BD59-A6C34878D82A}">
                    <a16:rowId xmlns:a16="http://schemas.microsoft.com/office/drawing/2014/main" val="2178687954"/>
                  </a:ext>
                </a:extLst>
              </a:tr>
              <a:tr h="643267">
                <a:tc>
                  <a:txBody>
                    <a:bodyPr/>
                    <a:lstStyle/>
                    <a:p>
                      <a:r>
                        <a:rPr lang="en-AE" sz="2900"/>
                        <a:t>Break 2</a:t>
                      </a:r>
                    </a:p>
                  </a:txBody>
                  <a:tcPr marL="146197" marR="146197" marT="73098" marB="73098"/>
                </a:tc>
                <a:tc>
                  <a:txBody>
                    <a:bodyPr/>
                    <a:lstStyle/>
                    <a:p>
                      <a:r>
                        <a:rPr lang="en-AE" sz="2900"/>
                        <a:t>1215 to 1300</a:t>
                      </a:r>
                    </a:p>
                  </a:txBody>
                  <a:tcPr marL="146197" marR="146197" marT="73098" marB="73098"/>
                </a:tc>
                <a:extLst>
                  <a:ext uri="{0D108BD9-81ED-4DB2-BD59-A6C34878D82A}">
                    <a16:rowId xmlns:a16="http://schemas.microsoft.com/office/drawing/2014/main" val="3158696631"/>
                  </a:ext>
                </a:extLst>
              </a:tr>
              <a:tr h="643267">
                <a:tc>
                  <a:txBody>
                    <a:bodyPr/>
                    <a:lstStyle/>
                    <a:p>
                      <a:r>
                        <a:rPr lang="en-AE" sz="2900"/>
                        <a:t>Session 3</a:t>
                      </a:r>
                    </a:p>
                  </a:txBody>
                  <a:tcPr marL="146197" marR="146197" marT="73098" marB="73098"/>
                </a:tc>
                <a:tc>
                  <a:txBody>
                    <a:bodyPr/>
                    <a:lstStyle/>
                    <a:p>
                      <a:r>
                        <a:rPr lang="en-AE" sz="2900"/>
                        <a:t>1300 to 1430</a:t>
                      </a:r>
                    </a:p>
                  </a:txBody>
                  <a:tcPr marL="146197" marR="146197" marT="73098" marB="73098"/>
                </a:tc>
                <a:extLst>
                  <a:ext uri="{0D108BD9-81ED-4DB2-BD59-A6C34878D82A}">
                    <a16:rowId xmlns:a16="http://schemas.microsoft.com/office/drawing/2014/main" val="531452884"/>
                  </a:ext>
                </a:extLst>
              </a:tr>
            </a:tbl>
          </a:graphicData>
        </a:graphic>
      </p:graphicFrame>
      <p:pic>
        <p:nvPicPr>
          <p:cNvPr id="3" name="Picture 2" descr="updated_vinsys_logo.png">
            <a:extLst>
              <a:ext uri="{FF2B5EF4-FFF2-40B4-BE49-F238E27FC236}">
                <a16:creationId xmlns:a16="http://schemas.microsoft.com/office/drawing/2014/main" id="{E399D7B6-6F94-6D3A-C21B-4AFEDFC2801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2171" y="181356"/>
            <a:ext cx="716973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412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34E69-694D-774C-E233-AD567A2BD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en-US" sz="6500"/>
              <a:t>Introduction to AI, Machine Learning, and Emerging Tools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updated_vinsys_logo.png">
            <a:extLst>
              <a:ext uri="{FF2B5EF4-FFF2-40B4-BE49-F238E27FC236}">
                <a16:creationId xmlns:a16="http://schemas.microsoft.com/office/drawing/2014/main" id="{6B331DFC-A324-EC98-6459-BE44C00822E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2171" y="181356"/>
            <a:ext cx="716973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87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DA693-7A5F-9EEA-1A73-144E41B20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500"/>
              <a:t>Program overview, objectives, and the role of AI/ML in Oil &amp; Gas digital transformation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41DCC-F06A-2665-6DD5-556DA9B4FAF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Program Objectives and Structure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The program focuses on clear objectives and structured outcomes tailored for employees to enhance skills and knowledge.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Employee Outcomes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The program aims to equip employees with skills necessary for digital transformation in the oil and gas sector.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AI/ML Role in Transformation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AI and machine learning drive innovation and efficiency in oil and gas digital transformation initiatives.</a:t>
            </a:r>
          </a:p>
        </p:txBody>
      </p:sp>
      <p:pic>
        <p:nvPicPr>
          <p:cNvPr id="5" name="Content Placeholder 4" descr="Female drawing flow chart">
            <a:extLst>
              <a:ext uri="{FF2B5EF4-FFF2-40B4-BE49-F238E27FC236}">
                <a16:creationId xmlns:a16="http://schemas.microsoft.com/office/drawing/2014/main" id="{CA34A74F-EF1C-4701-A140-2EF8D40DFD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0830" r="25194"/>
          <a:stretch>
            <a:fillRect/>
          </a:stretch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776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32241-FE77-2A8C-9FA2-7CF86C994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Core machine learning concepts and categories: supervised, unsupervised, and reinforcement learning</a:t>
            </a:r>
          </a:p>
        </p:txBody>
      </p:sp>
      <p:pic>
        <p:nvPicPr>
          <p:cNvPr id="5" name="Content Placeholder 4" descr="Internet of Things Concept">
            <a:extLst>
              <a:ext uri="{FF2B5EF4-FFF2-40B4-BE49-F238E27FC236}">
                <a16:creationId xmlns:a16="http://schemas.microsoft.com/office/drawing/2014/main" id="{53C6C7AE-4081-4D1C-B605-F26AF530FF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7800" r="27134" b="2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FC087-5199-8781-A67B-900731105AC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Supervised Learning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Supervised learning involves predicting outcomes such as well productivity and equipment failures using labeled data.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Unsupervised Learning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Unsupervised learning focuses on clustering and anomaly detection in datasets like refinery data without labeled outcomes.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Reinforcement Learning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Reinforcement learning optimizes processes such as drilling and automates operations through reward-based learning.</a:t>
            </a:r>
          </a:p>
        </p:txBody>
      </p:sp>
    </p:spTree>
    <p:extLst>
      <p:ext uri="{BB962C8B-B14F-4D97-AF65-F5344CB8AC3E}">
        <p14:creationId xmlns:p14="http://schemas.microsoft.com/office/powerpoint/2010/main" val="459342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F4C1A-59A2-8000-9AED-D7F4A9CBD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500"/>
              <a:t>Deep learning essentials and NLP applications in Oil &amp; Gas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654AB-2597-664B-F156-8574F3D0E35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79" y="2176036"/>
            <a:ext cx="4261104" cy="412188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Neural Networks Overview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Neural networks are computational models inspired by the human brain used in deep learning for pattern recognition and prediction.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NLP in Oil &amp; Gas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Natural Language Processing analyzes maintenance logs and drilling reports to extract insights and improve operational efficiency.</a:t>
            </a:r>
          </a:p>
        </p:txBody>
      </p:sp>
      <p:pic>
        <p:nvPicPr>
          <p:cNvPr id="5" name="Content Placeholder 4" descr="Smart Cities">
            <a:extLst>
              <a:ext uri="{FF2B5EF4-FFF2-40B4-BE49-F238E27FC236}">
                <a16:creationId xmlns:a16="http://schemas.microsoft.com/office/drawing/2014/main" id="{8686A57A-7BF2-4279-9229-9639CBB445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1012" r="38488"/>
          <a:stretch>
            <a:fillRect/>
          </a:stretch>
        </p:blipFill>
        <p:spPr>
          <a:xfrm>
            <a:off x="5671128" y="914399"/>
            <a:ext cx="6520872" cy="535352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9768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CEBA5-0463-E7AB-EFD8-84EB5ABB9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100"/>
              <a:t>Large Language Models, generative AI, risks, and responsible use</a:t>
            </a:r>
          </a:p>
        </p:txBody>
      </p:sp>
      <p:pic>
        <p:nvPicPr>
          <p:cNvPr id="5" name="Content Placeholder 4" descr="AI Artificial intelligence abstract neural network future technology internet of things big data">
            <a:extLst>
              <a:ext uri="{FF2B5EF4-FFF2-40B4-BE49-F238E27FC236}">
                <a16:creationId xmlns:a16="http://schemas.microsoft.com/office/drawing/2014/main" id="{2EB37309-4D41-449B-B388-899970A9D7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9381" r="18745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DEE4B-B49B-77EA-FD27-9EA5060C691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Large Language Models Overview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LLMs enable generative AI applications including text generation, code synthesis, and intelligent assistants.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Risks and Responsible Use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Understanding and mitigating risks in enterprise AI deployments ensures ethical and safe usage.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Prompt Engineering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Crafting effective prompts enhances AI response quality for safety, reporting, and technical queries.</a:t>
            </a:r>
          </a:p>
        </p:txBody>
      </p:sp>
    </p:spTree>
    <p:extLst>
      <p:ext uri="{BB962C8B-B14F-4D97-AF65-F5344CB8AC3E}">
        <p14:creationId xmlns:p14="http://schemas.microsoft.com/office/powerpoint/2010/main" val="434415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</TotalTime>
  <Words>4644</Words>
  <Application>Microsoft Macintosh PowerPoint</Application>
  <PresentationFormat>Widescreen</PresentationFormat>
  <Paragraphs>219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Bierstadt</vt:lpstr>
      <vt:lpstr>Calibri</vt:lpstr>
      <vt:lpstr>Grandview Display</vt:lpstr>
      <vt:lpstr>DashVTI</vt:lpstr>
      <vt:lpstr>Data Science &amp; Machine Learning Training Program</vt:lpstr>
      <vt:lpstr>PowerPoint Presentation</vt:lpstr>
      <vt:lpstr>Agenda Overview</vt:lpstr>
      <vt:lpstr>Schedule</vt:lpstr>
      <vt:lpstr>Introduction to AI, Machine Learning, and Emerging Tools</vt:lpstr>
      <vt:lpstr>Program overview, objectives, and the role of AI/ML in Oil &amp; Gas digital transformation</vt:lpstr>
      <vt:lpstr>Core machine learning concepts and categories: supervised, unsupervised, and reinforcement learning</vt:lpstr>
      <vt:lpstr>Deep learning essentials and NLP applications in Oil &amp; Gas</vt:lpstr>
      <vt:lpstr>Large Language Models, generative AI, risks, and responsible use</vt:lpstr>
      <vt:lpstr>Applied tools and platforms: ChatGPT, Microsoft Copilot, Azure AI</vt:lpstr>
      <vt:lpstr>Python Fundamentals for Data Science</vt:lpstr>
      <vt:lpstr>Python basics refresher: syntax, variables, data types, control flow, and file handling</vt:lpstr>
      <vt:lpstr>Key Python libraries for data science: NumPy, Pandas, Matplotlib/Seaborn</vt:lpstr>
      <vt:lpstr>Hands-on exercises: loading, summarizing, and visualizing ADNOC-style data</vt:lpstr>
      <vt:lpstr>Building Web Applications with Flask</vt:lpstr>
      <vt:lpstr>Introduction to Flask and project structure</vt:lpstr>
      <vt:lpstr>Creating a basic web app: routes, templates, and Jinja2 rendering</vt:lpstr>
      <vt:lpstr>Connecting Flask with data science: dataset uploads, running scripts, and displaying results</vt:lpstr>
      <vt:lpstr>Hands-on exercises: building apps for Oil &amp; Gas data and visualizing drilling trends</vt:lpstr>
      <vt:lpstr>Machine Learning Models</vt:lpstr>
      <vt:lpstr>Supervised learning: regression, classification, and model evaluation</vt:lpstr>
      <vt:lpstr>Unsupervised learning: clustering and dimensionality reduction</vt:lpstr>
      <vt:lpstr>Neural networks: structure, working, and Oil &amp; Gas applications</vt:lpstr>
      <vt:lpstr>Hands-on exercises: regression, classification, and clustering for Oil &amp; Gas use cases</vt:lpstr>
      <vt:lpstr>Integration, Industry Use Cases, and Wrap-Up</vt:lpstr>
      <vt:lpstr>End-to-end workflow: data preprocessing, ML modeling, and deployment in Flask</vt:lpstr>
      <vt:lpstr>Oil &amp; Gas industry use cases: predictive maintenance, anomaly detection, demand forecasting</vt:lpstr>
      <vt:lpstr>Wrap-up and discussion: key learnings, next steps, and future technologies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Sunil Nair</cp:lastModifiedBy>
  <cp:revision>12</cp:revision>
  <dcterms:created xsi:type="dcterms:W3CDTF">2025-09-12T05:47:37Z</dcterms:created>
  <dcterms:modified xsi:type="dcterms:W3CDTF">2025-10-06T04:47:26Z</dcterms:modified>
</cp:coreProperties>
</file>